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97" r:id="rId5"/>
    <p:sldId id="257" r:id="rId6"/>
    <p:sldId id="262" r:id="rId7"/>
    <p:sldId id="258" r:id="rId8"/>
    <p:sldId id="266" r:id="rId9"/>
    <p:sldId id="267" r:id="rId10"/>
    <p:sldId id="268" r:id="rId11"/>
    <p:sldId id="296" r:id="rId12"/>
    <p:sldId id="295" r:id="rId13"/>
    <p:sldId id="265" r:id="rId14"/>
    <p:sldId id="264" r:id="rId15"/>
    <p:sldId id="294" r:id="rId16"/>
    <p:sldId id="263" r:id="rId17"/>
    <p:sldId id="269" r:id="rId18"/>
    <p:sldId id="292" r:id="rId19"/>
    <p:sldId id="293" r:id="rId20"/>
    <p:sldId id="271" r:id="rId21"/>
    <p:sldId id="299" r:id="rId22"/>
    <p:sldId id="298" r:id="rId23"/>
    <p:sldId id="272" r:id="rId24"/>
    <p:sldId id="273" r:id="rId25"/>
    <p:sldId id="275" r:id="rId26"/>
    <p:sldId id="276" r:id="rId27"/>
    <p:sldId id="274" r:id="rId28"/>
    <p:sldId id="277" r:id="rId29"/>
    <p:sldId id="278" r:id="rId30"/>
    <p:sldId id="279" r:id="rId31"/>
    <p:sldId id="301" r:id="rId32"/>
    <p:sldId id="280" r:id="rId33"/>
    <p:sldId id="281" r:id="rId34"/>
    <p:sldId id="282" r:id="rId35"/>
    <p:sldId id="284" r:id="rId36"/>
    <p:sldId id="283" r:id="rId37"/>
    <p:sldId id="285" r:id="rId38"/>
    <p:sldId id="286" r:id="rId39"/>
    <p:sldId id="289" r:id="rId40"/>
    <p:sldId id="300" r:id="rId41"/>
    <p:sldId id="290" r:id="rId42"/>
    <p:sldId id="287" r:id="rId43"/>
    <p:sldId id="288" r:id="rId44"/>
    <p:sldId id="29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1" id="{27134EC2-56D2-BE46-9086-9FFD0FAD6021}">
          <p14:sldIdLst>
            <p14:sldId id="256"/>
            <p14:sldId id="259"/>
            <p14:sldId id="261"/>
          </p14:sldIdLst>
        </p14:section>
        <p14:section name="HTML" id="{B5BE1F21-4FA1-9147-872A-C15513A74186}">
          <p14:sldIdLst>
            <p14:sldId id="297"/>
            <p14:sldId id="257"/>
            <p14:sldId id="262"/>
            <p14:sldId id="258"/>
            <p14:sldId id="266"/>
            <p14:sldId id="267"/>
            <p14:sldId id="268"/>
            <p14:sldId id="296"/>
          </p14:sldIdLst>
        </p14:section>
        <p14:section name="CSS" id="{27B83B67-7D6C-9F46-B2D0-7502D9CBD99A}">
          <p14:sldIdLst>
            <p14:sldId id="295"/>
            <p14:sldId id="265"/>
            <p14:sldId id="264"/>
            <p14:sldId id="294"/>
            <p14:sldId id="263"/>
            <p14:sldId id="269"/>
            <p14:sldId id="292"/>
            <p14:sldId id="293"/>
            <p14:sldId id="271"/>
            <p14:sldId id="299"/>
          </p14:sldIdLst>
        </p14:section>
        <p14:section name="Javascript" id="{43A5212F-524F-8440-B61A-5C2C83C14350}">
          <p14:sldIdLst>
            <p14:sldId id="298"/>
            <p14:sldId id="272"/>
            <p14:sldId id="273"/>
            <p14:sldId id="275"/>
            <p14:sldId id="276"/>
            <p14:sldId id="274"/>
            <p14:sldId id="277"/>
            <p14:sldId id="278"/>
            <p14:sldId id="279"/>
            <p14:sldId id="301"/>
            <p14:sldId id="280"/>
            <p14:sldId id="281"/>
            <p14:sldId id="282"/>
            <p14:sldId id="284"/>
            <p14:sldId id="283"/>
            <p14:sldId id="285"/>
            <p14:sldId id="286"/>
            <p14:sldId id="289"/>
            <p14:sldId id="300"/>
            <p14:sldId id="290"/>
            <p14:sldId id="287"/>
            <p14:sldId id="288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50261-8318-0E4E-9E28-F56CD90AA63E}" v="10" dt="2022-12-19T04:23:30.207"/>
    <p1510:client id="{DBE6D122-158A-A31F-82FE-7398CAA80761}" v="12" dt="2022-12-19T01:49:03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/>
    <p:restoredTop sz="94615"/>
  </p:normalViewPr>
  <p:slideViewPr>
    <p:cSldViewPr snapToGrid="0">
      <p:cViewPr>
        <p:scale>
          <a:sx n="72" d="100"/>
          <a:sy n="72" d="100"/>
        </p:scale>
        <p:origin x="512" y="9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724F-2FF7-788B-2A87-AC650C6E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0DE49-6B4D-5465-D789-7CE9D1B51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64C17-A098-4850-43CD-9AAC18F4E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DD4CC-05D3-C52D-8892-65DCA347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ED3B8-02C3-D8AB-AF71-A4069DBA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5FDE-527F-2152-79C2-D71B53C4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E7669-401C-3471-C8A8-5FEA37292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04570-F953-132F-AC1A-71D0A6557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FD632-AC21-75DA-D87D-B4834164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60B1-00EC-6666-4F9C-CE01F531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0D7B7-687A-F7BF-FE26-792A7C8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C3B8-06C9-3878-6B8B-596EF5D2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E1C1B-893E-B289-2E84-EA3ABFACF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924C-E917-278D-A293-264A1E17F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80A1B-0E03-48E1-677B-13BCB656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58DB-ED2A-7E22-2150-C8A56859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67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2F6CE-DD51-8841-1A53-FF4159A47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3E50E-6435-A81A-539C-74EA6904E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FDC3C-3B8F-5CAE-4639-8BF510A0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0C9B2-235F-5871-1E31-AC7CE347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C72C5-7B37-41C7-DC7E-35E68BEF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8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6E94-6598-4103-50EA-CA805732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8AD8A-B796-D75B-E586-64913EE6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AD258-968E-32C2-411E-6591BB21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B291-3E07-6A95-A843-12FA8077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4C3D-D05E-F1FC-0F45-17D9FC59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2A7A-30BE-1B99-922C-02154936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AE0F-B189-860E-E22B-4253A783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100CB-A13C-DAB7-4DF0-466E0426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0A8F8-558E-949D-02B9-B6B3F5D4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5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3BE4-559E-D930-5ACE-756EC70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165D-5ADD-AA7F-6295-1B325018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E8541-EA89-7B30-EB45-DDEE5E73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6042-FCC8-8707-B2DA-2544FC7B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0488-3A03-E32A-ADC5-1EB2F7B6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7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0DA2-B30B-AAD6-D84E-D7370A7E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A58A-122F-5833-1A98-C35898854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69FC6-B659-B3FF-219B-1D7C89D2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CA7AF-EF2A-BF43-4562-FE548A395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6F395-AE47-05FC-E063-95AFFF47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08703-9CF5-AFDC-CF60-2952BE6B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39EB-D77F-6989-E3E1-F963A3F6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E17C0-7618-084D-BBE9-9E1741A47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5F93A-9B4D-E761-E56A-92C9710E6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F7FC8-1DD4-E0B5-0EB4-18D79C3D2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1FEAC-A8A3-5074-5F3B-3491F173E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1D3732-4517-50BD-2736-1617EE3C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9A791-681E-CD10-C5DD-42D3D884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0466F-5708-3B90-5B1B-EEC5CA78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402C-63AD-61A4-CACB-6ACA9B34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037ED-C1C0-D1DA-FDFD-75A1B1CB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C0C3D-E0EE-9AA1-2FD9-C709448C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1809F-9B6F-9702-82B4-89B6B330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4C52B-6D82-2C60-E143-BDB39DCA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AE82-0765-AAD2-36D8-68E86291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2C35D-6738-5E2A-94C8-63E2B646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5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47B7-EBF6-CF3F-55EC-2F725F5A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3525-CC12-73D5-629B-AB3E694A7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6135D-5FF2-2475-D887-834619722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580E6-1956-9670-EF7E-EFB34B50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DB5AC-8281-2FB2-893A-2228B830E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6FBB4-A1FA-0A3C-6C85-44EE9E79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D25E3A-A4E0-5D46-3D62-13525E8A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543ED-4591-14C5-C76F-52FFD38BE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1BC2-90CA-2EB9-7544-D4DCDFC82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583E7-8BEE-B248-AB40-DBD54BE90807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21CAB-154E-21DD-8314-D3F793F65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98AE-93A6-1E96-61D9-74E3DAE8D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CCFE9-1D64-9048-B849-AF0731E7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3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hyperlink" Target="https://developer.mozilla.org/en-US/docs/Web/CSS/CSS_Selector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/Basic_Concepts_of_Flexbox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Grid_Layou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7.svg"/><Relationship Id="rId5" Type="http://schemas.openxmlformats.org/officeDocument/2006/relationships/image" Target="../media/image7.sv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en-US/docs/Web/JavaScript/Reference/Operators/Operator_Preced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https://developer.mozilla.org/en-US/docs/Web/JavaScript/Reference/Template_literal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54.png"/><Relationship Id="rId7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JavaScript/Reference/Functions/Arrow_functions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Object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ventTarget/addEventListene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598E-D482-D8B1-E317-05623E386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F71DA-8F88-603B-6C21-E61627E89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HTML, CSS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3886896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5865-13D0-95F3-EDB9-0B0BD3BB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88C6C-A485-B583-C3B1-857E57EF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&lt;h1&gt; - &lt;h6&gt; : Heading Tags</a:t>
            </a:r>
          </a:p>
          <a:p>
            <a:r>
              <a:rPr lang="en-US" dirty="0"/>
              <a:t>&lt;div&gt;   :  Division Tag</a:t>
            </a:r>
          </a:p>
          <a:p>
            <a:r>
              <a:rPr lang="en-US" dirty="0"/>
              <a:t>&lt;p&gt; : Paragraph Tag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: Image Tag</a:t>
            </a:r>
          </a:p>
          <a:p>
            <a:r>
              <a:rPr lang="en-US" dirty="0"/>
              <a:t>&lt;a&gt; : Anchor Tag</a:t>
            </a:r>
          </a:p>
          <a:p>
            <a:r>
              <a:rPr lang="en-US" dirty="0"/>
              <a:t>&lt;table&gt; : Table Tag</a:t>
            </a:r>
          </a:p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&lt;</a:t>
            </a:r>
            <a:r>
              <a:rPr lang="en-US" dirty="0" err="1"/>
              <a:t>ol</a:t>
            </a:r>
            <a:r>
              <a:rPr lang="en-US" dirty="0"/>
              <a:t>&gt; : List Tags</a:t>
            </a:r>
          </a:p>
          <a:p>
            <a:r>
              <a:rPr lang="en-US" dirty="0"/>
              <a:t>&lt;form&gt; : Form Tag</a:t>
            </a:r>
          </a:p>
        </p:txBody>
      </p:sp>
    </p:spTree>
    <p:extLst>
      <p:ext uri="{BB962C8B-B14F-4D97-AF65-F5344CB8AC3E}">
        <p14:creationId xmlns:p14="http://schemas.microsoft.com/office/powerpoint/2010/main" val="313041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59475-B987-CF61-B284-DAC31E2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2CA83-5396-73E4-0E0A-DAA30AD0CCA8}"/>
              </a:ext>
            </a:extLst>
          </p:cNvPr>
          <p:cNvSpPr txBox="1"/>
          <p:nvPr/>
        </p:nvSpPr>
        <p:spPr>
          <a:xfrm>
            <a:off x="4132220" y="979714"/>
            <a:ext cx="6972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Question 1 :</a:t>
            </a:r>
            <a:r>
              <a:rPr lang="en-US" sz="2100" i="1" dirty="0"/>
              <a:t> </a:t>
            </a:r>
            <a:r>
              <a:rPr lang="en-US" sz="2100" dirty="0"/>
              <a:t>HTML is used for styling Webpages, True or 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50646-E238-A26A-ED20-2D4B52FA8CDF}"/>
              </a:ext>
            </a:extLst>
          </p:cNvPr>
          <p:cNvSpPr txBox="1"/>
          <p:nvPr/>
        </p:nvSpPr>
        <p:spPr>
          <a:xfrm>
            <a:off x="4132220" y="1813393"/>
            <a:ext cx="6972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Question 2 : </a:t>
            </a:r>
            <a:r>
              <a:rPr lang="en-US" sz="2100" dirty="0"/>
              <a:t>What does HTML stand for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D293B-B89C-F2AA-C0EC-F7AD44B236F8}"/>
              </a:ext>
            </a:extLst>
          </p:cNvPr>
          <p:cNvSpPr txBox="1"/>
          <p:nvPr/>
        </p:nvSpPr>
        <p:spPr>
          <a:xfrm>
            <a:off x="4132220" y="2592044"/>
            <a:ext cx="6972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Question 3 :</a:t>
            </a:r>
            <a:r>
              <a:rPr lang="en-US" sz="2100" i="1" dirty="0"/>
              <a:t> </a:t>
            </a:r>
            <a:r>
              <a:rPr lang="en-US" sz="2100" dirty="0"/>
              <a:t>How many parts can any element be divided into?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E4BB9-FEEE-2695-6B49-6F069684857E}"/>
              </a:ext>
            </a:extLst>
          </p:cNvPr>
          <p:cNvSpPr txBox="1"/>
          <p:nvPr/>
        </p:nvSpPr>
        <p:spPr>
          <a:xfrm>
            <a:off x="4132220" y="3693861"/>
            <a:ext cx="6972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Question 4 :</a:t>
            </a:r>
            <a:r>
              <a:rPr lang="en-US" sz="2100" i="1" dirty="0"/>
              <a:t> </a:t>
            </a:r>
            <a:r>
              <a:rPr lang="en-US" sz="2100" dirty="0"/>
              <a:t>All Elements need a closing tag, True or False.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20A98-86B2-8CC6-0053-C01A3F2EEE62}"/>
              </a:ext>
            </a:extLst>
          </p:cNvPr>
          <p:cNvSpPr txBox="1"/>
          <p:nvPr/>
        </p:nvSpPr>
        <p:spPr>
          <a:xfrm>
            <a:off x="4105006" y="4527539"/>
            <a:ext cx="6972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Question 5 :</a:t>
            </a:r>
            <a:r>
              <a:rPr lang="en-US" sz="2100" i="1" dirty="0"/>
              <a:t> </a:t>
            </a:r>
            <a:r>
              <a:rPr lang="en-US" sz="2100" dirty="0"/>
              <a:t>Does Order of Elements matter in HTML ?</a:t>
            </a:r>
          </a:p>
        </p:txBody>
      </p:sp>
    </p:spTree>
    <p:extLst>
      <p:ext uri="{BB962C8B-B14F-4D97-AF65-F5344CB8AC3E}">
        <p14:creationId xmlns:p14="http://schemas.microsoft.com/office/powerpoint/2010/main" val="24542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CCB229-F4F5-F0F4-2B3F-D738304D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89" y="1236889"/>
            <a:ext cx="4384222" cy="43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6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E8B3-BD61-67FA-04D7-0A332995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dirty="0"/>
              <a:t>ascading </a:t>
            </a:r>
            <a:r>
              <a:rPr lang="en-US" b="1" dirty="0"/>
              <a:t>S</a:t>
            </a:r>
            <a:r>
              <a:rPr lang="en-US" dirty="0"/>
              <a:t>tyle </a:t>
            </a:r>
            <a:r>
              <a:rPr lang="en-US" b="1" dirty="0"/>
              <a:t>S</a:t>
            </a:r>
            <a:r>
              <a:rPr lang="en-US" dirty="0"/>
              <a:t>heet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CSS describes how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HTML elements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are to be displayed on screen or in other media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It can control the layout of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multiple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web pages all at once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38469-2226-A085-32E5-55CA311F0081}"/>
              </a:ext>
            </a:extLst>
          </p:cNvPr>
          <p:cNvGrpSpPr/>
          <p:nvPr/>
        </p:nvGrpSpPr>
        <p:grpSpPr>
          <a:xfrm>
            <a:off x="9356571" y="1189909"/>
            <a:ext cx="1479069" cy="1240485"/>
            <a:chOff x="7947285" y="2908982"/>
            <a:chExt cx="2278505" cy="22785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D67958-2541-5198-92BE-4B8E5A77EB3E}"/>
                </a:ext>
              </a:extLst>
            </p:cNvPr>
            <p:cNvSpPr/>
            <p:nvPr/>
          </p:nvSpPr>
          <p:spPr>
            <a:xfrm>
              <a:off x="7947285" y="2908982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12" name="Picture 11" descr="A picture containing text, clipart, first-aid kit, sign&#10;&#10;Description automatically generated">
              <a:extLst>
                <a:ext uri="{FF2B5EF4-FFF2-40B4-BE49-F238E27FC236}">
                  <a16:creationId xmlns:a16="http://schemas.microsoft.com/office/drawing/2014/main" id="{DB8D32F3-08AD-5048-6EF6-F2D58425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71002"/>
            <a:stretch/>
          </p:blipFill>
          <p:spPr>
            <a:xfrm>
              <a:off x="8660454" y="3475872"/>
              <a:ext cx="852166" cy="114472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95864-B27A-F352-2072-1C5469D38FE5}"/>
              </a:ext>
            </a:extLst>
          </p:cNvPr>
          <p:cNvGrpSpPr/>
          <p:nvPr/>
        </p:nvGrpSpPr>
        <p:grpSpPr>
          <a:xfrm>
            <a:off x="8678665" y="243523"/>
            <a:ext cx="1479069" cy="1240485"/>
            <a:chOff x="4586990" y="2173574"/>
            <a:chExt cx="2278505" cy="227850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380FCC-3B7C-B607-E057-B529A20724AF}"/>
                </a:ext>
              </a:extLst>
            </p:cNvPr>
            <p:cNvSpPr/>
            <p:nvPr/>
          </p:nvSpPr>
          <p:spPr>
            <a:xfrm>
              <a:off x="4586990" y="2173574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8596881A-66A2-C489-9C52-35AC8972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5200753" y="2787337"/>
              <a:ext cx="1050977" cy="10509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789FD9-C635-4E13-69A3-747F0527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311C4C-E465-DD4C-F11E-713A0D6E79CC}"/>
              </a:ext>
            </a:extLst>
          </p:cNvPr>
          <p:cNvGrpSpPr/>
          <p:nvPr/>
        </p:nvGrpSpPr>
        <p:grpSpPr>
          <a:xfrm>
            <a:off x="8092759" y="1197915"/>
            <a:ext cx="1479069" cy="1240485"/>
            <a:chOff x="3760033" y="3429000"/>
            <a:chExt cx="2278505" cy="22785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59D3F3-CB90-D1A8-45A9-6D02249D9EAB}"/>
                </a:ext>
              </a:extLst>
            </p:cNvPr>
            <p:cNvSpPr/>
            <p:nvPr/>
          </p:nvSpPr>
          <p:spPr>
            <a:xfrm>
              <a:off x="3760033" y="3429000"/>
              <a:ext cx="2278505" cy="2278505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480A95E-B0B5-E597-FFBA-49407B8D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0049" y="3949016"/>
              <a:ext cx="1238471" cy="123847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4281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F82C-6ECA-D4C6-CD51-7216AA4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41E297A-4D54-8C99-D746-CEC89FD8B460}"/>
              </a:ext>
            </a:extLst>
          </p:cNvPr>
          <p:cNvGrpSpPr/>
          <p:nvPr/>
        </p:nvGrpSpPr>
        <p:grpSpPr>
          <a:xfrm>
            <a:off x="838198" y="1723144"/>
            <a:ext cx="7377661" cy="1153370"/>
            <a:chOff x="838198" y="1723144"/>
            <a:chExt cx="7377661" cy="1153370"/>
          </a:xfrm>
        </p:grpSpPr>
        <p:pic>
          <p:nvPicPr>
            <p:cNvPr id="15" name="Picture 1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3B16DE-494C-ABC0-9F5F-283E47AF9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40322"/>
            <a:stretch/>
          </p:blipFill>
          <p:spPr>
            <a:xfrm>
              <a:off x="5749977" y="1723144"/>
              <a:ext cx="2465882" cy="1153370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FEECDAE-2C04-0258-66F5-FD58396293E7}"/>
                </a:ext>
              </a:extLst>
            </p:cNvPr>
            <p:cNvCxnSpPr/>
            <p:nvPr/>
          </p:nvCxnSpPr>
          <p:spPr>
            <a:xfrm>
              <a:off x="4032354" y="2299829"/>
              <a:ext cx="148402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74995D-476B-E606-74F5-E2FA531CCDB8}"/>
                </a:ext>
              </a:extLst>
            </p:cNvPr>
            <p:cNvSpPr txBox="1"/>
            <p:nvPr/>
          </p:nvSpPr>
          <p:spPr>
            <a:xfrm>
              <a:off x="838198" y="2084385"/>
              <a:ext cx="2684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Universal Selector :  *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D368131-6C11-2F7C-D865-0512641641A0}"/>
              </a:ext>
            </a:extLst>
          </p:cNvPr>
          <p:cNvGrpSpPr/>
          <p:nvPr/>
        </p:nvGrpSpPr>
        <p:grpSpPr>
          <a:xfrm>
            <a:off x="838200" y="2876514"/>
            <a:ext cx="10648586" cy="974541"/>
            <a:chOff x="838200" y="2876514"/>
            <a:chExt cx="10648586" cy="974541"/>
          </a:xfrm>
        </p:grpSpPr>
        <p:pic>
          <p:nvPicPr>
            <p:cNvPr id="17" name="Picture 1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F98FA2E8-D7DA-60B5-BA28-CE7D32E78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079"/>
            <a:stretch/>
          </p:blipFill>
          <p:spPr>
            <a:xfrm>
              <a:off x="9255334" y="2876514"/>
              <a:ext cx="2231452" cy="974541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6CA2C10-85F2-A456-875A-A786B78B197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354" y="3354443"/>
              <a:ext cx="482683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2B7F56-7173-8AF2-2C56-D9D3E1E52B41}"/>
                </a:ext>
              </a:extLst>
            </p:cNvPr>
            <p:cNvSpPr txBox="1"/>
            <p:nvPr/>
          </p:nvSpPr>
          <p:spPr>
            <a:xfrm>
              <a:off x="838200" y="3040618"/>
              <a:ext cx="2684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Element : &lt;</a:t>
              </a:r>
              <a:r>
                <a:rPr lang="en-US" sz="2200" dirty="0" err="1"/>
                <a:t>tagname</a:t>
              </a:r>
              <a:r>
                <a:rPr lang="en-US" sz="2200" dirty="0"/>
                <a:t>&gt;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EE55F5-62C3-ABFF-BCAB-99F7DE19E35E}"/>
              </a:ext>
            </a:extLst>
          </p:cNvPr>
          <p:cNvGrpSpPr/>
          <p:nvPr/>
        </p:nvGrpSpPr>
        <p:grpSpPr>
          <a:xfrm>
            <a:off x="838198" y="3841714"/>
            <a:ext cx="7502579" cy="952500"/>
            <a:chOff x="838198" y="3841714"/>
            <a:chExt cx="7502579" cy="952500"/>
          </a:xfrm>
        </p:grpSpPr>
        <p:pic>
          <p:nvPicPr>
            <p:cNvPr id="21" name="Picture 2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7BC6877-6F4A-BB7F-5916-98463C05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977" y="3841714"/>
              <a:ext cx="2590800" cy="95250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C40935-01CE-1887-7240-3A755FA00F3F}"/>
                </a:ext>
              </a:extLst>
            </p:cNvPr>
            <p:cNvCxnSpPr/>
            <p:nvPr/>
          </p:nvCxnSpPr>
          <p:spPr>
            <a:xfrm>
              <a:off x="4032354" y="4281826"/>
              <a:ext cx="148402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C0608D-950F-9956-D49D-26F02A062E6A}"/>
                </a:ext>
              </a:extLst>
            </p:cNvPr>
            <p:cNvSpPr txBox="1"/>
            <p:nvPr/>
          </p:nvSpPr>
          <p:spPr>
            <a:xfrm>
              <a:off x="838198" y="4031408"/>
              <a:ext cx="2684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Class : .</a:t>
              </a:r>
              <a:r>
                <a:rPr lang="en-US" sz="2200" dirty="0" err="1"/>
                <a:t>classname</a:t>
              </a:r>
              <a:endParaRPr lang="en-US" sz="2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18809A-F24B-9851-6DDD-2A26486B01B9}"/>
              </a:ext>
            </a:extLst>
          </p:cNvPr>
          <p:cNvGrpSpPr/>
          <p:nvPr/>
        </p:nvGrpSpPr>
        <p:grpSpPr>
          <a:xfrm>
            <a:off x="838199" y="4794214"/>
            <a:ext cx="10385635" cy="965200"/>
            <a:chOff x="838199" y="4794214"/>
            <a:chExt cx="10385635" cy="965200"/>
          </a:xfrm>
        </p:grpSpPr>
        <p:pic>
          <p:nvPicPr>
            <p:cNvPr id="25" name="Picture 24" descr="Text&#10;&#10;Description automatically generated">
              <a:extLst>
                <a:ext uri="{FF2B5EF4-FFF2-40B4-BE49-F238E27FC236}">
                  <a16:creationId xmlns:a16="http://schemas.microsoft.com/office/drawing/2014/main" id="{7ADA6BA6-2989-3AE7-697A-82C437764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5334" y="4794214"/>
              <a:ext cx="1968500" cy="965200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B274F4-0F0C-53C9-087D-B628C8809C32}"/>
                </a:ext>
              </a:extLst>
            </p:cNvPr>
            <p:cNvCxnSpPr>
              <a:cxnSpLocks/>
            </p:cNvCxnSpPr>
            <p:nvPr/>
          </p:nvCxnSpPr>
          <p:spPr>
            <a:xfrm>
              <a:off x="4032354" y="5276814"/>
              <a:ext cx="482683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2D54B9-FE9D-71D7-7B5B-3317E4E4F8C1}"/>
                </a:ext>
              </a:extLst>
            </p:cNvPr>
            <p:cNvSpPr txBox="1"/>
            <p:nvPr/>
          </p:nvSpPr>
          <p:spPr>
            <a:xfrm>
              <a:off x="838199" y="5022198"/>
              <a:ext cx="26844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Id : #id-name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5CB6E36-2878-719B-7A0E-0953CCD533F4}"/>
              </a:ext>
            </a:extLst>
          </p:cNvPr>
          <p:cNvGrpSpPr/>
          <p:nvPr/>
        </p:nvGrpSpPr>
        <p:grpSpPr>
          <a:xfrm>
            <a:off x="838199" y="5759414"/>
            <a:ext cx="7019978" cy="953719"/>
            <a:chOff x="838199" y="5759414"/>
            <a:chExt cx="7019978" cy="953719"/>
          </a:xfrm>
        </p:grpSpPr>
        <p:pic>
          <p:nvPicPr>
            <p:cNvPr id="29" name="Picture 2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62978EF-EBE7-44B1-DBAE-A52F3F97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9977" y="5759414"/>
              <a:ext cx="2108200" cy="901700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244CBE-DD84-C285-E157-2D143E28F566}"/>
                </a:ext>
              </a:extLst>
            </p:cNvPr>
            <p:cNvCxnSpPr/>
            <p:nvPr/>
          </p:nvCxnSpPr>
          <p:spPr>
            <a:xfrm>
              <a:off x="4032354" y="6159136"/>
              <a:ext cx="148402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51791E-40E6-4B4B-1460-3BF9359D3881}"/>
                </a:ext>
              </a:extLst>
            </p:cNvPr>
            <p:cNvSpPr txBox="1"/>
            <p:nvPr/>
          </p:nvSpPr>
          <p:spPr>
            <a:xfrm>
              <a:off x="838199" y="5943692"/>
              <a:ext cx="26844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Grouping : Element , Element</a:t>
              </a:r>
            </a:p>
          </p:txBody>
        </p:sp>
      </p:grpSp>
      <p:pic>
        <p:nvPicPr>
          <p:cNvPr id="4" name="Graphic 3" descr="Document with solid fill">
            <a:hlinkClick r:id="rId7"/>
            <a:extLst>
              <a:ext uri="{FF2B5EF4-FFF2-40B4-BE49-F238E27FC236}">
                <a16:creationId xmlns:a16="http://schemas.microsoft.com/office/drawing/2014/main" id="{7DF2AD7F-0672-A7D9-66FA-603132774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3834" y="622812"/>
            <a:ext cx="405094" cy="4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3681-71BA-F5F3-8CB9-64D04B4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CSS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137EB-0280-1241-42BF-DC7735132AC9}"/>
              </a:ext>
            </a:extLst>
          </p:cNvPr>
          <p:cNvGrpSpPr/>
          <p:nvPr/>
        </p:nvGrpSpPr>
        <p:grpSpPr>
          <a:xfrm>
            <a:off x="1101798" y="2253877"/>
            <a:ext cx="4392000" cy="1175123"/>
            <a:chOff x="6531927" y="1438688"/>
            <a:chExt cx="4392000" cy="11751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A409D3-8ADB-DAB1-A955-2CBA41704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8" t="29289" r="14553" b="22314"/>
            <a:stretch/>
          </p:blipFill>
          <p:spPr>
            <a:xfrm>
              <a:off x="6531927" y="1438688"/>
              <a:ext cx="4392000" cy="252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35C03F-C777-2BA1-4838-83288C3F3F11}"/>
                </a:ext>
              </a:extLst>
            </p:cNvPr>
            <p:cNvSpPr txBox="1"/>
            <p:nvPr/>
          </p:nvSpPr>
          <p:spPr>
            <a:xfrm>
              <a:off x="8187115" y="2244479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Inline CSS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8B0D40-3505-C7CC-41B3-DFBBB5EC36C7}"/>
                </a:ext>
              </a:extLst>
            </p:cNvPr>
            <p:cNvCxnSpPr>
              <a:cxnSpLocks/>
            </p:cNvCxnSpPr>
            <p:nvPr/>
          </p:nvCxnSpPr>
          <p:spPr>
            <a:xfrm>
              <a:off x="8734701" y="1756994"/>
              <a:ext cx="0" cy="42117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E8B727-EBA6-3589-0309-191080AFE925}"/>
              </a:ext>
            </a:extLst>
          </p:cNvPr>
          <p:cNvGrpSpPr/>
          <p:nvPr/>
        </p:nvGrpSpPr>
        <p:grpSpPr>
          <a:xfrm>
            <a:off x="7519589" y="885106"/>
            <a:ext cx="3044514" cy="2511703"/>
            <a:chOff x="7519589" y="885106"/>
            <a:chExt cx="3044514" cy="25117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C4FD32-EB3A-EB34-FC79-D700FC11E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264"/>
            <a:stretch/>
          </p:blipFill>
          <p:spPr>
            <a:xfrm>
              <a:off x="7519589" y="885106"/>
              <a:ext cx="3044514" cy="161116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E0C6DF-D362-4F69-CC30-FEB73DC8F3CC}"/>
                </a:ext>
              </a:extLst>
            </p:cNvPr>
            <p:cNvCxnSpPr>
              <a:cxnSpLocks/>
            </p:cNvCxnSpPr>
            <p:nvPr/>
          </p:nvCxnSpPr>
          <p:spPr>
            <a:xfrm>
              <a:off x="9184884" y="2572182"/>
              <a:ext cx="0" cy="42117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87F78A-A414-2924-1EBE-5F931232FD74}"/>
                </a:ext>
              </a:extLst>
            </p:cNvPr>
            <p:cNvSpPr txBox="1"/>
            <p:nvPr/>
          </p:nvSpPr>
          <p:spPr>
            <a:xfrm>
              <a:off x="8543911" y="3027477"/>
              <a:ext cx="1305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Internal CSS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9F130C-496E-3811-4321-99381538067D}"/>
              </a:ext>
            </a:extLst>
          </p:cNvPr>
          <p:cNvCxnSpPr>
            <a:cxnSpLocks/>
          </p:cNvCxnSpPr>
          <p:nvPr/>
        </p:nvCxnSpPr>
        <p:spPr>
          <a:xfrm>
            <a:off x="1524000" y="3863502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DD4F50-1E08-2E0D-0F9C-9C7FD50C2908}"/>
              </a:ext>
            </a:extLst>
          </p:cNvPr>
          <p:cNvSpPr txBox="1"/>
          <p:nvPr/>
        </p:nvSpPr>
        <p:spPr>
          <a:xfrm>
            <a:off x="1416747" y="4864257"/>
            <a:ext cx="134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External CSS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851670C-3B25-E636-E860-80B29C2E9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9" r="28813" b="4386"/>
          <a:stretch/>
        </p:blipFill>
        <p:spPr>
          <a:xfrm>
            <a:off x="3551877" y="4212139"/>
            <a:ext cx="2335679" cy="1740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29B9CC-2D47-F06E-9FDF-5654570B1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25"/>
          <a:stretch/>
        </p:blipFill>
        <p:spPr>
          <a:xfrm>
            <a:off x="6818461" y="4528223"/>
            <a:ext cx="4446770" cy="1041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44726E-7BCB-D7B2-FC35-A4DD70F75AA0}"/>
              </a:ext>
            </a:extLst>
          </p:cNvPr>
          <p:cNvSpPr txBox="1"/>
          <p:nvPr/>
        </p:nvSpPr>
        <p:spPr>
          <a:xfrm>
            <a:off x="4196656" y="6301084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styles.css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9C992-5984-330C-EB26-758D845F0F73}"/>
              </a:ext>
            </a:extLst>
          </p:cNvPr>
          <p:cNvSpPr txBox="1"/>
          <p:nvPr/>
        </p:nvSpPr>
        <p:spPr>
          <a:xfrm>
            <a:off x="8447356" y="6301084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0B2C4E-A249-C498-F6F3-4F9C434F8538}"/>
              </a:ext>
            </a:extLst>
          </p:cNvPr>
          <p:cNvCxnSpPr>
            <a:cxnSpLocks/>
          </p:cNvCxnSpPr>
          <p:nvPr/>
        </p:nvCxnSpPr>
        <p:spPr>
          <a:xfrm>
            <a:off x="4768051" y="6010394"/>
            <a:ext cx="0" cy="2906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5F2980-0B61-69BA-6ED8-963680F7F627}"/>
              </a:ext>
            </a:extLst>
          </p:cNvPr>
          <p:cNvCxnSpPr>
            <a:cxnSpLocks/>
          </p:cNvCxnSpPr>
          <p:nvPr/>
        </p:nvCxnSpPr>
        <p:spPr>
          <a:xfrm>
            <a:off x="9039441" y="5661758"/>
            <a:ext cx="0" cy="5779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751F-FAEE-FFFE-620D-DB514DDC8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CSS – Box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40F16-1ED7-BD40-20BC-D1509D140231}"/>
              </a:ext>
            </a:extLst>
          </p:cNvPr>
          <p:cNvSpPr/>
          <p:nvPr/>
        </p:nvSpPr>
        <p:spPr>
          <a:xfrm>
            <a:off x="689548" y="1588957"/>
            <a:ext cx="10792918" cy="4542020"/>
          </a:xfrm>
          <a:prstGeom prst="rect">
            <a:avLst/>
          </a:prstGeom>
          <a:solidFill>
            <a:schemeClr val="accent2">
              <a:lumMod val="40000"/>
              <a:lumOff val="60000"/>
              <a:alpha val="62000"/>
            </a:schemeClr>
          </a:solidFill>
          <a:ln w="38100">
            <a:solidFill>
              <a:schemeClr val="bg1">
                <a:lumMod val="65000"/>
                <a:alpha val="62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C9A5E-7ACC-735A-04BC-062BAED69133}"/>
              </a:ext>
            </a:extLst>
          </p:cNvPr>
          <p:cNvSpPr/>
          <p:nvPr/>
        </p:nvSpPr>
        <p:spPr>
          <a:xfrm>
            <a:off x="1311639" y="2106118"/>
            <a:ext cx="9548735" cy="3507698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0DE0BF-C0C7-191F-D244-415D2CFBA45E}"/>
              </a:ext>
            </a:extLst>
          </p:cNvPr>
          <p:cNvSpPr/>
          <p:nvPr/>
        </p:nvSpPr>
        <p:spPr>
          <a:xfrm>
            <a:off x="1793822" y="2495862"/>
            <a:ext cx="8604355" cy="27282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1E03FF-A601-E9CF-5154-8375A165832F}"/>
              </a:ext>
            </a:extLst>
          </p:cNvPr>
          <p:cNvSpPr/>
          <p:nvPr/>
        </p:nvSpPr>
        <p:spPr>
          <a:xfrm>
            <a:off x="2600793" y="3207894"/>
            <a:ext cx="6970426" cy="130414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DC127-7703-2670-65D6-7CD0888F849D}"/>
              </a:ext>
            </a:extLst>
          </p:cNvPr>
          <p:cNvSpPr txBox="1"/>
          <p:nvPr/>
        </p:nvSpPr>
        <p:spPr>
          <a:xfrm>
            <a:off x="4854314" y="3506023"/>
            <a:ext cx="246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07A60-0812-84D2-F0E1-3B7ECAF4CE9B}"/>
              </a:ext>
            </a:extLst>
          </p:cNvPr>
          <p:cNvSpPr txBox="1"/>
          <p:nvPr/>
        </p:nvSpPr>
        <p:spPr>
          <a:xfrm>
            <a:off x="5486072" y="2555982"/>
            <a:ext cx="12261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Padding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2AF9-0979-4670-6D71-41E9A8F080E2}"/>
              </a:ext>
            </a:extLst>
          </p:cNvPr>
          <p:cNvSpPr txBox="1"/>
          <p:nvPr/>
        </p:nvSpPr>
        <p:spPr>
          <a:xfrm>
            <a:off x="5547813" y="2025825"/>
            <a:ext cx="10763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68EF9-EE68-0928-354D-63C5098A46EC}"/>
              </a:ext>
            </a:extLst>
          </p:cNvPr>
          <p:cNvSpPr txBox="1"/>
          <p:nvPr/>
        </p:nvSpPr>
        <p:spPr>
          <a:xfrm>
            <a:off x="5558544" y="1577156"/>
            <a:ext cx="107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392596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CE0-7B74-4237-6D07-2BE644E2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2E075-AC7B-D6A1-F205-B7B36176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None : Hides the element completely</a:t>
            </a:r>
          </a:p>
          <a:p>
            <a:endParaRPr lang="en-US" dirty="0"/>
          </a:p>
          <a:p>
            <a:r>
              <a:rPr lang="en-US" dirty="0"/>
              <a:t>Inline  -  Takes only the required space. Ex : span , a , </a:t>
            </a:r>
            <a:r>
              <a:rPr lang="en-US" dirty="0" err="1"/>
              <a:t>img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Block – Takes the complete width of the page. Ex: div, p , form, etc.</a:t>
            </a:r>
          </a:p>
          <a:p>
            <a:endParaRPr lang="en-US" dirty="0"/>
          </a:p>
          <a:p>
            <a:r>
              <a:rPr lang="en-US" dirty="0"/>
              <a:t>Flex – Flexible way of aligning content.</a:t>
            </a:r>
          </a:p>
          <a:p>
            <a:endParaRPr lang="en-US" dirty="0"/>
          </a:p>
          <a:p>
            <a:r>
              <a:rPr lang="en-US" dirty="0"/>
              <a:t>Grid – Very Similar to Flex.</a:t>
            </a:r>
          </a:p>
        </p:txBody>
      </p:sp>
      <p:pic>
        <p:nvPicPr>
          <p:cNvPr id="4" name="Screen Recording 2022-10-20 at 7.15.35 PM.mov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2286C3F0-5835-6C5F-CA50-CD426CE19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8936" y="365125"/>
            <a:ext cx="3854864" cy="1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1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4283-318C-B9C7-C929-7B459091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C01E-22BD-67F4-2F0A-642522D1A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1204" cy="4351338"/>
          </a:xfrm>
        </p:spPr>
        <p:txBody>
          <a:bodyPr/>
          <a:lstStyle/>
          <a:p>
            <a:r>
              <a:rPr lang="en-US" dirty="0"/>
              <a:t>Flex is a one-dimensional layout method for laying out items in rows and columns</a:t>
            </a:r>
          </a:p>
          <a:p>
            <a:endParaRPr lang="en-US" dirty="0"/>
          </a:p>
          <a:p>
            <a:r>
              <a:rPr lang="en-US" dirty="0"/>
              <a:t>Parent is the Flex Container &amp; children are the Flex Items.</a:t>
            </a:r>
          </a:p>
          <a:p>
            <a:endParaRPr lang="en-US" dirty="0"/>
          </a:p>
          <a:p>
            <a:r>
              <a:rPr lang="en-US" dirty="0"/>
              <a:t>By default, we have the Row Direction</a:t>
            </a:r>
          </a:p>
        </p:txBody>
      </p:sp>
      <p:pic>
        <p:nvPicPr>
          <p:cNvPr id="1028" name="Picture 4" descr="Code Snippet of Day 4: Flexbox Axes">
            <a:extLst>
              <a:ext uri="{FF2B5EF4-FFF2-40B4-BE49-F238E27FC236}">
                <a16:creationId xmlns:a16="http://schemas.microsoft.com/office/drawing/2014/main" id="{15848492-A58D-F719-83B2-3FE1855E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48" y="1293662"/>
            <a:ext cx="4306018" cy="430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Document with solid fill">
            <a:hlinkClick r:id="rId3"/>
            <a:extLst>
              <a:ext uri="{FF2B5EF4-FFF2-40B4-BE49-F238E27FC236}">
                <a16:creationId xmlns:a16="http://schemas.microsoft.com/office/drawing/2014/main" id="{0A315528-5593-0170-D27F-1C901982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7331" y="296759"/>
            <a:ext cx="375977" cy="3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7C66-C8B7-1F6D-2E44-08518D63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D76E-3F0C-FF88-2C77-5DB8B7671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833" cy="4351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Grid layout is used for manipulation in two dimensions</a:t>
            </a:r>
          </a:p>
          <a:p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It uses rows and columns to achieve this.</a:t>
            </a:r>
          </a:p>
          <a:p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The gaps between each row and column is called gutters.</a:t>
            </a:r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2050" name="Picture 2" descr="grid-1">
            <a:extLst>
              <a:ext uri="{FF2B5EF4-FFF2-40B4-BE49-F238E27FC236}">
                <a16:creationId xmlns:a16="http://schemas.microsoft.com/office/drawing/2014/main" id="{4150EDF8-3A27-2805-5C14-773777A3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609771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Document with solid fill">
            <a:hlinkClick r:id="rId3"/>
            <a:extLst>
              <a:ext uri="{FF2B5EF4-FFF2-40B4-BE49-F238E27FC236}">
                <a16:creationId xmlns:a16="http://schemas.microsoft.com/office/drawing/2014/main" id="{A28E05AB-7B21-77A1-ACBF-E279C9ABF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3718" y="205105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3C2A-3015-4B6B-76C1-34D30D9D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3B41BA-3565-80CB-98DE-B6F2E78956BE}"/>
              </a:ext>
            </a:extLst>
          </p:cNvPr>
          <p:cNvGrpSpPr/>
          <p:nvPr/>
        </p:nvGrpSpPr>
        <p:grpSpPr>
          <a:xfrm>
            <a:off x="4956747" y="2289747"/>
            <a:ext cx="2278505" cy="2278505"/>
            <a:chOff x="4586990" y="2173574"/>
            <a:chExt cx="2278505" cy="22785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237AE0-1D1C-FBAB-74F0-4B293D357F87}"/>
                </a:ext>
              </a:extLst>
            </p:cNvPr>
            <p:cNvSpPr/>
            <p:nvPr/>
          </p:nvSpPr>
          <p:spPr>
            <a:xfrm>
              <a:off x="4586990" y="2173574"/>
              <a:ext cx="2278505" cy="227850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84520802-82B6-ED18-7BC6-84CF14F2F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0753" y="2787337"/>
              <a:ext cx="1050977" cy="105097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2FBD7-CCDA-B1C3-114B-B18F45F47454}"/>
              </a:ext>
            </a:extLst>
          </p:cNvPr>
          <p:cNvGrpSpPr/>
          <p:nvPr/>
        </p:nvGrpSpPr>
        <p:grpSpPr>
          <a:xfrm>
            <a:off x="4054159" y="4042762"/>
            <a:ext cx="2278505" cy="2278505"/>
            <a:chOff x="3760033" y="3429000"/>
            <a:chExt cx="2278505" cy="22785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B68BD-B501-F9CD-EBA8-088B25E2F092}"/>
                </a:ext>
              </a:extLst>
            </p:cNvPr>
            <p:cNvSpPr/>
            <p:nvPr/>
          </p:nvSpPr>
          <p:spPr>
            <a:xfrm>
              <a:off x="3760033" y="3429000"/>
              <a:ext cx="2278505" cy="227850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E492137F-7262-0EFF-8476-E8E938CF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049" y="3949016"/>
              <a:ext cx="1238471" cy="123847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F9BCE-DBBF-292D-8244-2B746AF39DBE}"/>
              </a:ext>
            </a:extLst>
          </p:cNvPr>
          <p:cNvGrpSpPr/>
          <p:nvPr/>
        </p:nvGrpSpPr>
        <p:grpSpPr>
          <a:xfrm>
            <a:off x="6001060" y="4028056"/>
            <a:ext cx="2278505" cy="2278505"/>
            <a:chOff x="7947285" y="2908982"/>
            <a:chExt cx="2278505" cy="227850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DF1AA3-809D-E948-E9BD-DE0F477EBCDC}"/>
                </a:ext>
              </a:extLst>
            </p:cNvPr>
            <p:cNvSpPr/>
            <p:nvPr/>
          </p:nvSpPr>
          <p:spPr>
            <a:xfrm>
              <a:off x="7947285" y="2908982"/>
              <a:ext cx="2278505" cy="227850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15" name="Picture 14" descr="A picture containing text, clipart, first-aid kit, sign&#10;&#10;Description automatically generated">
              <a:extLst>
                <a:ext uri="{FF2B5EF4-FFF2-40B4-BE49-F238E27FC236}">
                  <a16:creationId xmlns:a16="http://schemas.microsoft.com/office/drawing/2014/main" id="{14B9BB6A-0547-3A4E-96CF-A223C8C9A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02"/>
            <a:stretch/>
          </p:blipFill>
          <p:spPr>
            <a:xfrm>
              <a:off x="8660454" y="3475872"/>
              <a:ext cx="852166" cy="1144724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F3AE4-F785-F293-2863-966C03ED601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6901573" y="2289747"/>
            <a:ext cx="664822" cy="333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FFBD32-2A38-BF69-583B-EA03942C939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297836" y="5182015"/>
            <a:ext cx="7563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73728D-8822-07A6-95A0-B14B82E86E5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8279565" y="5167309"/>
            <a:ext cx="624592" cy="147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D55B83-1DAF-8D62-AA50-4D9A49C04279}"/>
              </a:ext>
            </a:extLst>
          </p:cNvPr>
          <p:cNvSpPr txBox="1"/>
          <p:nvPr/>
        </p:nvSpPr>
        <p:spPr>
          <a:xfrm>
            <a:off x="530010" y="4844142"/>
            <a:ext cx="245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CSS</a:t>
            </a:r>
            <a:r>
              <a:rPr lang="en-US" dirty="0"/>
              <a:t> : Used To Define the Style of the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3B9215-7506-3C94-0D82-2BAE9395BFB4}"/>
              </a:ext>
            </a:extLst>
          </p:cNvPr>
          <p:cNvSpPr txBox="1"/>
          <p:nvPr/>
        </p:nvSpPr>
        <p:spPr>
          <a:xfrm>
            <a:off x="7950884" y="1764257"/>
            <a:ext cx="272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HTML</a:t>
            </a:r>
            <a:r>
              <a:rPr lang="en-US" dirty="0"/>
              <a:t> : Used To Define the Content of the Webpage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4C2940-EF31-E389-2808-CB99DECEFACD}"/>
              </a:ext>
            </a:extLst>
          </p:cNvPr>
          <p:cNvSpPr txBox="1"/>
          <p:nvPr/>
        </p:nvSpPr>
        <p:spPr>
          <a:xfrm>
            <a:off x="9029481" y="4858847"/>
            <a:ext cx="285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JavaScript</a:t>
            </a:r>
            <a:r>
              <a:rPr lang="en-US" dirty="0"/>
              <a:t> : Used To add functionality to the Content</a:t>
            </a:r>
          </a:p>
        </p:txBody>
      </p:sp>
    </p:spTree>
    <p:extLst>
      <p:ext uri="{BB962C8B-B14F-4D97-AF65-F5344CB8AC3E}">
        <p14:creationId xmlns:p14="http://schemas.microsoft.com/office/powerpoint/2010/main" val="313029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7569-9D5B-3B62-5AC8-80689AD4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Psuedo</a:t>
            </a:r>
            <a:r>
              <a:rPr lang="en-US" dirty="0"/>
              <a:t>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A797-CB91-C4A1-66FE-7F992FDB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Uses to define special states of Elements</a:t>
            </a:r>
          </a:p>
          <a:p>
            <a:endParaRPr lang="en-US" dirty="0"/>
          </a:p>
          <a:p>
            <a:r>
              <a:rPr lang="en-US" dirty="0"/>
              <a:t>  Syntax :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selector:pseudo-class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property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Examples -  :hover, :focus, :active, :visited, :nth-child(1), :last-child 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35410B-2FC7-60D2-F67B-3BF006EF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026" y="2049265"/>
            <a:ext cx="3572774" cy="1379735"/>
          </a:xfrm>
          <a:prstGeom prst="rect">
            <a:avLst/>
          </a:prstGeom>
        </p:spPr>
      </p:pic>
      <p:pic>
        <p:nvPicPr>
          <p:cNvPr id="7" name="Graphic 6" descr="Document with solid fill">
            <a:hlinkClick r:id="rId3"/>
            <a:extLst>
              <a:ext uri="{FF2B5EF4-FFF2-40B4-BE49-F238E27FC236}">
                <a16:creationId xmlns:a16="http://schemas.microsoft.com/office/drawing/2014/main" id="{8C67D445-E45E-7833-6C11-A1F0E2580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3299" y="205105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7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59475-B987-CF61-B284-DAC31E2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C091F-E78D-3A0F-A361-6031FDF0F905}"/>
              </a:ext>
            </a:extLst>
          </p:cNvPr>
          <p:cNvSpPr txBox="1"/>
          <p:nvPr/>
        </p:nvSpPr>
        <p:spPr>
          <a:xfrm>
            <a:off x="4132220" y="1007391"/>
            <a:ext cx="47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1</a:t>
            </a:r>
            <a:r>
              <a:rPr lang="en-US" dirty="0"/>
              <a:t> : What is the the universal Selector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6EE9F-CC3D-340B-1095-821BF0B7F83F}"/>
              </a:ext>
            </a:extLst>
          </p:cNvPr>
          <p:cNvSpPr txBox="1"/>
          <p:nvPr/>
        </p:nvSpPr>
        <p:spPr>
          <a:xfrm>
            <a:off x="4132220" y="1668813"/>
            <a:ext cx="452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2</a:t>
            </a:r>
            <a:r>
              <a:rPr lang="en-US" dirty="0"/>
              <a:t> : What is priority of Internal CSS ?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3AEA7-8E44-5309-A963-7226C8981858}"/>
              </a:ext>
            </a:extLst>
          </p:cNvPr>
          <p:cNvSpPr txBox="1"/>
          <p:nvPr/>
        </p:nvSpPr>
        <p:spPr>
          <a:xfrm>
            <a:off x="4132220" y="2301457"/>
            <a:ext cx="584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3</a:t>
            </a:r>
            <a:r>
              <a:rPr lang="en-US" dirty="0"/>
              <a:t> : Can a CSS file be used in multiple HTML Pages?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26EA3-229C-8D7C-13BB-ABE597A79A32}"/>
              </a:ext>
            </a:extLst>
          </p:cNvPr>
          <p:cNvSpPr txBox="1"/>
          <p:nvPr/>
        </p:nvSpPr>
        <p:spPr>
          <a:xfrm>
            <a:off x="4132220" y="2934102"/>
            <a:ext cx="630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 4</a:t>
            </a:r>
            <a:r>
              <a:rPr lang="en-US" dirty="0"/>
              <a:t> : Can we apply the same styles to multiple elements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6FF36-7B83-33DC-200C-311CADBC3840}"/>
              </a:ext>
            </a:extLst>
          </p:cNvPr>
          <p:cNvSpPr txBox="1"/>
          <p:nvPr/>
        </p:nvSpPr>
        <p:spPr>
          <a:xfrm>
            <a:off x="3460882" y="6075336"/>
            <a:ext cx="610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Yes / No or True/ False answers need Justification as well</a:t>
            </a:r>
          </a:p>
        </p:txBody>
      </p:sp>
    </p:spTree>
    <p:extLst>
      <p:ext uri="{BB962C8B-B14F-4D97-AF65-F5344CB8AC3E}">
        <p14:creationId xmlns:p14="http://schemas.microsoft.com/office/powerpoint/2010/main" val="3334356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C94EFDF-EBE5-EEC7-D771-E8739A0F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4221" y="1717221"/>
            <a:ext cx="3423557" cy="34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F0B6-1199-44DF-0864-6DCE94D0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95E1-28A7-E5C0-BA8E-CC378105F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Calibri"/>
              <a:ea typeface="Verdana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Calibri"/>
              <a:ea typeface="Verdana"/>
              <a:cs typeface="Calibri"/>
            </a:endParaRPr>
          </a:p>
          <a:p>
            <a:r>
              <a:rPr lang="en-US" sz="2400" b="0" i="0" dirty="0">
                <a:solidFill>
                  <a:srgbClr val="1B1B1B"/>
                </a:solidFill>
                <a:effectLst/>
                <a:latin typeface="Calibri"/>
                <a:ea typeface="Verdana"/>
                <a:cs typeface="Calibri"/>
              </a:rPr>
              <a:t>JavaScript is a cross-platform, object-oriented scripting language used to make webpages interactive</a:t>
            </a:r>
          </a:p>
          <a:p>
            <a:endParaRPr lang="en-US" sz="2400" dirty="0">
              <a:solidFill>
                <a:srgbClr val="1B1B1B"/>
              </a:solidFill>
              <a:latin typeface="Calibri"/>
              <a:ea typeface="Verdana"/>
              <a:cs typeface="Calibri"/>
            </a:endParaRPr>
          </a:p>
          <a:p>
            <a:r>
              <a:rPr lang="en-US" sz="2400" b="0" i="0" dirty="0">
                <a:solidFill>
                  <a:srgbClr val="1B1B1B"/>
                </a:solidFill>
                <a:effectLst/>
                <a:latin typeface="Calibri"/>
                <a:ea typeface="Verdana"/>
                <a:cs typeface="Calibri"/>
              </a:rPr>
              <a:t>E.g., having complex animations, clickable buttons, popup menus, etc.</a:t>
            </a:r>
          </a:p>
          <a:p>
            <a:endParaRPr lang="en-US" sz="2400" dirty="0">
              <a:solidFill>
                <a:srgbClr val="1B1B1B"/>
              </a:solidFill>
              <a:latin typeface="Calibri"/>
              <a:ea typeface="Verdana"/>
              <a:cs typeface="Calibri"/>
            </a:endParaRPr>
          </a:p>
          <a:p>
            <a:r>
              <a:rPr lang="en-US" sz="2400" dirty="0">
                <a:solidFill>
                  <a:srgbClr val="1B1B1B"/>
                </a:solidFill>
                <a:latin typeface="Calibri"/>
                <a:ea typeface="Verdana"/>
                <a:cs typeface="Calibri"/>
              </a:rPr>
              <a:t>Core </a:t>
            </a:r>
            <a:r>
              <a:rPr lang="en-US" sz="2400" dirty="0" err="1">
                <a:solidFill>
                  <a:srgbClr val="1B1B1B"/>
                </a:solidFill>
                <a:latin typeface="Calibri"/>
                <a:ea typeface="Verdana"/>
                <a:cs typeface="Calibri"/>
              </a:rPr>
              <a:t>Javascript</a:t>
            </a:r>
            <a:r>
              <a:rPr lang="en-US" sz="2400" dirty="0">
                <a:solidFill>
                  <a:srgbClr val="1B1B1B"/>
                </a:solidFill>
                <a:latin typeface="Calibri"/>
                <a:ea typeface="Verdana"/>
                <a:cs typeface="Calibri"/>
              </a:rPr>
              <a:t> can be run/executed with a Web Browser.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22198A-A5EC-F8A5-A595-B3D0E8DB39E8}"/>
              </a:ext>
            </a:extLst>
          </p:cNvPr>
          <p:cNvGrpSpPr/>
          <p:nvPr/>
        </p:nvGrpSpPr>
        <p:grpSpPr>
          <a:xfrm>
            <a:off x="8678665" y="243523"/>
            <a:ext cx="1479069" cy="1240485"/>
            <a:chOff x="4586990" y="2173574"/>
            <a:chExt cx="2278505" cy="22785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DE6A76-4E5C-33F0-4349-79BB2C3A31D1}"/>
                </a:ext>
              </a:extLst>
            </p:cNvPr>
            <p:cNvSpPr/>
            <p:nvPr/>
          </p:nvSpPr>
          <p:spPr>
            <a:xfrm>
              <a:off x="4586990" y="2173574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526402CA-5D1B-9FE3-B14A-B50FAA5C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5200753" y="2787337"/>
              <a:ext cx="1050977" cy="105097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EE22E-C491-6E41-F684-E122BDC1DD00}"/>
              </a:ext>
            </a:extLst>
          </p:cNvPr>
          <p:cNvGrpSpPr/>
          <p:nvPr/>
        </p:nvGrpSpPr>
        <p:grpSpPr>
          <a:xfrm>
            <a:off x="8092759" y="1197915"/>
            <a:ext cx="1479069" cy="1240485"/>
            <a:chOff x="3760033" y="3429000"/>
            <a:chExt cx="2278505" cy="22785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E29CBE-B993-F2A6-83D8-ECA261BF56FD}"/>
                </a:ext>
              </a:extLst>
            </p:cNvPr>
            <p:cNvSpPr/>
            <p:nvPr/>
          </p:nvSpPr>
          <p:spPr>
            <a:xfrm>
              <a:off x="3760033" y="3429000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92F090E5-3F27-667F-A527-80D911D29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280049" y="3949016"/>
              <a:ext cx="1238471" cy="1238471"/>
            </a:xfrm>
            <a:prstGeom prst="rect">
              <a:avLst/>
            </a:prstGeom>
            <a:noFill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038AC9-C008-A2A8-EB3E-1CAE0E984A37}"/>
              </a:ext>
            </a:extLst>
          </p:cNvPr>
          <p:cNvGrpSpPr/>
          <p:nvPr/>
        </p:nvGrpSpPr>
        <p:grpSpPr>
          <a:xfrm>
            <a:off x="9356571" y="1189909"/>
            <a:ext cx="1479069" cy="1240485"/>
            <a:chOff x="7947285" y="2908982"/>
            <a:chExt cx="2278505" cy="2278505"/>
          </a:xfrm>
          <a:solidFill>
            <a:schemeClr val="accent4">
              <a:alpha val="50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6C684B-428B-0D53-AC78-EE84FF3F1C23}"/>
                </a:ext>
              </a:extLst>
            </p:cNvPr>
            <p:cNvSpPr/>
            <p:nvPr/>
          </p:nvSpPr>
          <p:spPr>
            <a:xfrm>
              <a:off x="7947285" y="2908982"/>
              <a:ext cx="2278505" cy="2278505"/>
            </a:xfrm>
            <a:prstGeom prst="ellipse">
              <a:avLst/>
            </a:prstGeom>
            <a:grpFill/>
            <a:ln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6" name="Picture 5" descr="A picture containing text, clipart, first-aid kit, sign&#10;&#10;Description automatically generated">
              <a:extLst>
                <a:ext uri="{FF2B5EF4-FFF2-40B4-BE49-F238E27FC236}">
                  <a16:creationId xmlns:a16="http://schemas.microsoft.com/office/drawing/2014/main" id="{30527488-252E-1A4B-4FA2-CC4197CE4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02"/>
            <a:stretch/>
          </p:blipFill>
          <p:spPr>
            <a:xfrm>
              <a:off x="8660454" y="3475872"/>
              <a:ext cx="852166" cy="114472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24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3A8CF-98D7-CA4F-2A6A-9F144FEECC50}"/>
              </a:ext>
            </a:extLst>
          </p:cNvPr>
          <p:cNvCxnSpPr/>
          <p:nvPr/>
        </p:nvCxnSpPr>
        <p:spPr>
          <a:xfrm>
            <a:off x="6035040" y="1407160"/>
            <a:ext cx="0" cy="469392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B22941-B320-741B-10CD-5E25CF283680}"/>
              </a:ext>
            </a:extLst>
          </p:cNvPr>
          <p:cNvCxnSpPr>
            <a:cxnSpLocks/>
          </p:cNvCxnSpPr>
          <p:nvPr/>
        </p:nvCxnSpPr>
        <p:spPr>
          <a:xfrm flipH="1">
            <a:off x="1386840" y="3754120"/>
            <a:ext cx="941832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068927-B90A-63BA-0239-AA7A3C0BDDAF}"/>
              </a:ext>
            </a:extLst>
          </p:cNvPr>
          <p:cNvSpPr txBox="1"/>
          <p:nvPr/>
        </p:nvSpPr>
        <p:spPr>
          <a:xfrm>
            <a:off x="1386840" y="1162368"/>
            <a:ext cx="1490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C5F550-53E6-6DCD-E405-659E5AF07EA8}"/>
              </a:ext>
            </a:extLst>
          </p:cNvPr>
          <p:cNvSpPr txBox="1"/>
          <p:nvPr/>
        </p:nvSpPr>
        <p:spPr>
          <a:xfrm>
            <a:off x="9314944" y="1162368"/>
            <a:ext cx="140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3BE7A-0C16-272C-2615-6834FFCE3394}"/>
              </a:ext>
            </a:extLst>
          </p:cNvPr>
          <p:cNvSpPr txBox="1"/>
          <p:nvPr/>
        </p:nvSpPr>
        <p:spPr>
          <a:xfrm>
            <a:off x="1173610" y="5577860"/>
            <a:ext cx="3059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Applications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972C2B-7DED-FA1E-5182-BF0363BD9997}"/>
              </a:ext>
            </a:extLst>
          </p:cNvPr>
          <p:cNvSpPr txBox="1"/>
          <p:nvPr/>
        </p:nvSpPr>
        <p:spPr>
          <a:xfrm>
            <a:off x="7958643" y="5577860"/>
            <a:ext cx="4118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Desktop Application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96C8A4C-0873-FDD5-71DB-2FF635B9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449" y="2262654"/>
            <a:ext cx="866607" cy="914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7A1294F-8EEB-FA8B-0B17-1AE5A11F7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18808" y="2281956"/>
            <a:ext cx="802233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92B03AE-ABC4-C658-F3BA-AF2E08AB6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562794" y="2365244"/>
            <a:ext cx="866607" cy="7478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9832ED9-CB4D-A131-7B21-DA856180D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9241" y="2303553"/>
            <a:ext cx="1538148" cy="43560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2B61383-6FF7-4578-DB99-8835F251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28105" y="4331187"/>
            <a:ext cx="802233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911D69B-1928-0E90-C433-42C2B2D078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663095" y="4605746"/>
            <a:ext cx="1231749" cy="41434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18EF642-177A-D7DA-EF8D-967D96DD3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913827" y="4227235"/>
            <a:ext cx="802233" cy="8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FF6-DDDF-E0D9-0F47-7A3E7887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A124-22DA-0984-94DF-C82CC0E32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ECMAScript versions have been abbreviated to ES1 (1997), ES2 (1998), ES3 (1999), ES5 (2009), and ES6 (2015).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 2016, versions are named by year (ECMAScript 2016, 2017, 2018, 2019, 2020).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7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EEDB-98BD-2CAB-E4F1-E65AFF72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82"/>
            <a:ext cx="10515600" cy="1325563"/>
          </a:xfrm>
        </p:spPr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BE27-0615-4D8E-69F7-FE323F9D0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381760"/>
            <a:ext cx="10683240" cy="51111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Number – Floating point Numbers</a:t>
            </a:r>
          </a:p>
          <a:p>
            <a:pPr>
              <a:lnSpc>
                <a:spcPct val="170000"/>
              </a:lnSpc>
            </a:pPr>
            <a:r>
              <a:rPr lang="en-US" dirty="0"/>
              <a:t>String – Sequence of characters</a:t>
            </a:r>
          </a:p>
          <a:p>
            <a:pPr>
              <a:lnSpc>
                <a:spcPct val="170000"/>
              </a:lnSpc>
            </a:pPr>
            <a:r>
              <a:rPr lang="en-US" dirty="0"/>
              <a:t>Boolean – Logical Type , either true or false</a:t>
            </a:r>
          </a:p>
          <a:p>
            <a:pPr>
              <a:lnSpc>
                <a:spcPct val="170000"/>
              </a:lnSpc>
            </a:pPr>
            <a:r>
              <a:rPr lang="en-US" dirty="0"/>
              <a:t>Undefined – Value taken by a variable when its not defined</a:t>
            </a:r>
          </a:p>
          <a:p>
            <a:pPr>
              <a:lnSpc>
                <a:spcPct val="170000"/>
              </a:lnSpc>
            </a:pPr>
            <a:r>
              <a:rPr lang="en-US" dirty="0"/>
              <a:t>Null – Empty Variable</a:t>
            </a:r>
          </a:p>
          <a:p>
            <a:pPr>
              <a:lnSpc>
                <a:spcPct val="170000"/>
              </a:lnSpc>
            </a:pPr>
            <a:r>
              <a:rPr lang="en-US" dirty="0"/>
              <a:t>Symbol (ES2015) – Value that is unique</a:t>
            </a:r>
          </a:p>
          <a:p>
            <a:pPr>
              <a:lnSpc>
                <a:spcPct val="170000"/>
              </a:lnSpc>
            </a:pPr>
            <a:r>
              <a:rPr lang="en-US" dirty="0" err="1"/>
              <a:t>BigInt</a:t>
            </a:r>
            <a:r>
              <a:rPr lang="en-US" dirty="0"/>
              <a:t> – Values larger than Number can 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9C318-DE16-ECDF-2C49-BD1F13F5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3045"/>
            <a:ext cx="1905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B9822-6B2B-3FC1-4AFE-607EB4AA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2043"/>
            <a:ext cx="2032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7E371-D4D3-0680-368F-63467D21C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7" b="16502"/>
          <a:stretch/>
        </p:blipFill>
        <p:spPr>
          <a:xfrm>
            <a:off x="7112000" y="2996905"/>
            <a:ext cx="2032000" cy="330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FE735-90D4-56D6-1291-E4C1200D8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185" b="18140"/>
          <a:stretch/>
        </p:blipFill>
        <p:spPr>
          <a:xfrm>
            <a:off x="9249996" y="3727767"/>
            <a:ext cx="1362319" cy="3430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9E3C3-1FB7-B8E5-C16A-E2FF5CDBE15C}"/>
              </a:ext>
            </a:extLst>
          </p:cNvPr>
          <p:cNvSpPr/>
          <p:nvPr/>
        </p:nvSpPr>
        <p:spPr>
          <a:xfrm>
            <a:off x="670560" y="1305730"/>
            <a:ext cx="8961120" cy="2270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87B3-223B-B643-F2F6-AC3191D5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87E7-546F-EF9E-150E-FA4FCC5C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Var : Used before ES6</a:t>
            </a:r>
          </a:p>
          <a:p>
            <a:endParaRPr lang="en-US" dirty="0"/>
          </a:p>
          <a:p>
            <a:r>
              <a:rPr lang="en-US" dirty="0"/>
              <a:t>Const : Declares a constant , Immutable Variable</a:t>
            </a:r>
          </a:p>
          <a:p>
            <a:endParaRPr lang="en-US" dirty="0"/>
          </a:p>
          <a:p>
            <a:r>
              <a:rPr lang="en-US" dirty="0"/>
              <a:t>Let : Declares a mutable variable.</a:t>
            </a:r>
          </a:p>
        </p:txBody>
      </p:sp>
    </p:spTree>
    <p:extLst>
      <p:ext uri="{BB962C8B-B14F-4D97-AF65-F5344CB8AC3E}">
        <p14:creationId xmlns:p14="http://schemas.microsoft.com/office/powerpoint/2010/main" val="1445750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8E79-53B8-030A-23FA-61CA2936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F011-B240-4DF9-4230-366A6067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Operators  (+, - , / , *)</a:t>
            </a:r>
          </a:p>
          <a:p>
            <a:endParaRPr lang="en-US" dirty="0"/>
          </a:p>
          <a:p>
            <a:r>
              <a:rPr lang="en-US" dirty="0"/>
              <a:t>Comparison Operators (&gt; , &lt; , &gt;= , &lt;= )</a:t>
            </a:r>
          </a:p>
          <a:p>
            <a:endParaRPr lang="en-US" dirty="0"/>
          </a:p>
          <a:p>
            <a:r>
              <a:rPr lang="en-US" dirty="0"/>
              <a:t>Logical Operators ( &amp;&amp;, || , ! )</a:t>
            </a:r>
          </a:p>
          <a:p>
            <a:endParaRPr lang="en-US" dirty="0"/>
          </a:p>
          <a:p>
            <a:r>
              <a:rPr lang="en-US" dirty="0"/>
              <a:t>Assignment Operators ( = , += , -= , ++ , -- )</a:t>
            </a:r>
          </a:p>
        </p:txBody>
      </p:sp>
      <p:pic>
        <p:nvPicPr>
          <p:cNvPr id="5" name="Graphic 4" descr="Document with solid fill">
            <a:hlinkClick r:id="rId2"/>
            <a:extLst>
              <a:ext uri="{FF2B5EF4-FFF2-40B4-BE49-F238E27FC236}">
                <a16:creationId xmlns:a16="http://schemas.microsoft.com/office/drawing/2014/main" id="{825DEB45-A967-C5F8-2415-6C77162F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6600" y="365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0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7087-AC13-D194-C54C-B5E294E6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 (if/else)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48B1-977F-FF2E-54D7-97E4E9C9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Executes code if the condition is true or satisfied or not.</a:t>
            </a:r>
          </a:p>
          <a:p>
            <a:endParaRPr lang="en-US" dirty="0"/>
          </a:p>
          <a:p>
            <a:r>
              <a:rPr lang="en-US" dirty="0"/>
              <a:t>Syntax :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if(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condition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){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statements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 {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statement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573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3C2A-3015-4B6B-76C1-34D30D9D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93968"/>
            <a:ext cx="10515600" cy="1325563"/>
          </a:xfrm>
        </p:spPr>
        <p:txBody>
          <a:bodyPr/>
          <a:lstStyle/>
          <a:p>
            <a:r>
              <a:rPr lang="en-US" dirty="0"/>
              <a:t>Web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3B41BA-3565-80CB-98DE-B6F2E78956BE}"/>
              </a:ext>
            </a:extLst>
          </p:cNvPr>
          <p:cNvGrpSpPr/>
          <p:nvPr/>
        </p:nvGrpSpPr>
        <p:grpSpPr>
          <a:xfrm>
            <a:off x="4956747" y="2289747"/>
            <a:ext cx="2278505" cy="2278505"/>
            <a:chOff x="4586990" y="2173574"/>
            <a:chExt cx="2278505" cy="22785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237AE0-1D1C-FBAB-74F0-4B293D357F87}"/>
                </a:ext>
              </a:extLst>
            </p:cNvPr>
            <p:cNvSpPr/>
            <p:nvPr/>
          </p:nvSpPr>
          <p:spPr>
            <a:xfrm>
              <a:off x="4586990" y="2173574"/>
              <a:ext cx="2278505" cy="227850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84520802-82B6-ED18-7BC6-84CF14F2F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0753" y="2787337"/>
              <a:ext cx="1050977" cy="105097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2FBD7-CCDA-B1C3-114B-B18F45F47454}"/>
              </a:ext>
            </a:extLst>
          </p:cNvPr>
          <p:cNvGrpSpPr/>
          <p:nvPr/>
        </p:nvGrpSpPr>
        <p:grpSpPr>
          <a:xfrm>
            <a:off x="4054159" y="4042762"/>
            <a:ext cx="2278505" cy="2278505"/>
            <a:chOff x="3760033" y="3429000"/>
            <a:chExt cx="2278505" cy="22785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BB68BD-B501-F9CD-EBA8-088B25E2F092}"/>
                </a:ext>
              </a:extLst>
            </p:cNvPr>
            <p:cNvSpPr/>
            <p:nvPr/>
          </p:nvSpPr>
          <p:spPr>
            <a:xfrm>
              <a:off x="3760033" y="3429000"/>
              <a:ext cx="2278505" cy="227850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E492137F-7262-0EFF-8476-E8E938CF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049" y="3949016"/>
              <a:ext cx="1238471" cy="123847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4F9BCE-DBBF-292D-8244-2B746AF39DBE}"/>
              </a:ext>
            </a:extLst>
          </p:cNvPr>
          <p:cNvGrpSpPr/>
          <p:nvPr/>
        </p:nvGrpSpPr>
        <p:grpSpPr>
          <a:xfrm>
            <a:off x="6001060" y="4028056"/>
            <a:ext cx="2278505" cy="2278505"/>
            <a:chOff x="7947285" y="2908982"/>
            <a:chExt cx="2278505" cy="227850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DF1AA3-809D-E948-E9BD-DE0F477EBCDC}"/>
                </a:ext>
              </a:extLst>
            </p:cNvPr>
            <p:cNvSpPr/>
            <p:nvPr/>
          </p:nvSpPr>
          <p:spPr>
            <a:xfrm>
              <a:off x="7947285" y="2908982"/>
              <a:ext cx="2278505" cy="227850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15" name="Picture 14" descr="A picture containing text, clipart, first-aid kit, sign&#10;&#10;Description automatically generated">
              <a:extLst>
                <a:ext uri="{FF2B5EF4-FFF2-40B4-BE49-F238E27FC236}">
                  <a16:creationId xmlns:a16="http://schemas.microsoft.com/office/drawing/2014/main" id="{14B9BB6A-0547-3A4E-96CF-A223C8C9A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02"/>
            <a:stretch/>
          </p:blipFill>
          <p:spPr>
            <a:xfrm>
              <a:off x="8660454" y="3475872"/>
              <a:ext cx="852166" cy="1144724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936F2353-9C4C-5AD6-CB7B-85504F30C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1130" y="5167308"/>
            <a:ext cx="866607" cy="91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67A945-CE8F-2BB6-4E1F-E9441C0DF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64446" y="5167308"/>
            <a:ext cx="802233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1D5E13-B9F1-DD82-7A79-891FBE2E6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803388" y="5250596"/>
            <a:ext cx="866607" cy="7478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D01C76D-FED4-B983-AD07-0A9B542496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58714" y="5077043"/>
            <a:ext cx="866607" cy="86660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2BCF561-8946-36F2-9DCA-B625D42165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006886" y="5250596"/>
            <a:ext cx="866607" cy="5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59475-B987-CF61-B284-DAC31E28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73F1F-0214-5A45-082F-AF7DEE66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9611" y="1507087"/>
            <a:ext cx="6320997" cy="30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150E-7C46-20B1-FB65-786A3967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  : 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9B48-3A27-FD76-17EA-F578927D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Syntax :  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sz="2400" dirty="0"/>
              <a:t>Condition </a:t>
            </a:r>
            <a:r>
              <a:rPr lang="en-US" sz="2400" dirty="0">
                <a:solidFill>
                  <a:schemeClr val="accent2"/>
                </a:solidFill>
              </a:rPr>
              <a:t>?</a:t>
            </a:r>
            <a:r>
              <a:rPr lang="en-US" sz="2400" dirty="0"/>
              <a:t> Truthy Operation 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Falsy</a:t>
            </a:r>
            <a:r>
              <a:rPr lang="en-US" sz="2400" dirty="0"/>
              <a:t> Operation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54158-1D9F-B332-451E-333995C5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3429000"/>
            <a:ext cx="5854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1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F7D8-D92D-1C3E-F03C-B30E8DD2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 and Coercion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873D-E992-3290-2DC6-94BD35BD9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Type Conversion – When datatype is manually converted from one type to another.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Type Coercion – The conversion that takes place implicitly.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5BFD5-2337-E3C0-C5ED-9D194815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7" y="3124200"/>
            <a:ext cx="3352800" cy="6096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711B10-BFDF-EF88-A44E-37044952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77" y="4947210"/>
            <a:ext cx="3771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8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6667-65E4-4BC8-F93E-E365BD9F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Truthy and Falsy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4329-75CF-7DD3-A77D-1A6E74E4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  <a:p>
            <a:r>
              <a:rPr lang="en-US" dirty="0"/>
              <a:t>Undefined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‘’</a:t>
            </a:r>
          </a:p>
          <a:p>
            <a:r>
              <a:rPr lang="en-US" dirty="0" err="1"/>
              <a:t>NaN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8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DC57-452D-B61A-F6C5-CB740671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C1035-B8CF-EC8F-80C1-6918B32EC2EE}"/>
              </a:ext>
            </a:extLst>
          </p:cNvPr>
          <p:cNvSpPr txBox="1"/>
          <p:nvPr/>
        </p:nvSpPr>
        <p:spPr>
          <a:xfrm>
            <a:off x="2034989" y="1907833"/>
            <a:ext cx="102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7183B-9C27-09CA-70D6-AD67B12357E9}"/>
              </a:ext>
            </a:extLst>
          </p:cNvPr>
          <p:cNvSpPr txBox="1"/>
          <p:nvPr/>
        </p:nvSpPr>
        <p:spPr>
          <a:xfrm>
            <a:off x="8113061" y="1907833"/>
            <a:ext cx="102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===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10E19B-CA2A-E4C9-B059-57CFE2E62D6E}"/>
              </a:ext>
            </a:extLst>
          </p:cNvPr>
          <p:cNvCxnSpPr>
            <a:cxnSpLocks/>
          </p:cNvCxnSpPr>
          <p:nvPr/>
        </p:nvCxnSpPr>
        <p:spPr>
          <a:xfrm>
            <a:off x="2545977" y="2492608"/>
            <a:ext cx="0" cy="69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98C5C-0DBD-B53B-5A00-C33074C3A22F}"/>
              </a:ext>
            </a:extLst>
          </p:cNvPr>
          <p:cNvCxnSpPr>
            <a:cxnSpLocks/>
          </p:cNvCxnSpPr>
          <p:nvPr/>
        </p:nvCxnSpPr>
        <p:spPr>
          <a:xfrm>
            <a:off x="8624049" y="2492608"/>
            <a:ext cx="0" cy="698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2348AA-D005-70A0-5206-9419AE16DD92}"/>
              </a:ext>
            </a:extLst>
          </p:cNvPr>
          <p:cNvSpPr txBox="1"/>
          <p:nvPr/>
        </p:nvSpPr>
        <p:spPr>
          <a:xfrm>
            <a:off x="1872555" y="324433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Loose 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DC61F-8536-75D5-1443-78731D083C38}"/>
              </a:ext>
            </a:extLst>
          </p:cNvPr>
          <p:cNvSpPr txBox="1"/>
          <p:nvPr/>
        </p:nvSpPr>
        <p:spPr>
          <a:xfrm>
            <a:off x="7950627" y="323177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Strict Check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E769C-D608-C944-88CF-94A41D378AD7}"/>
              </a:ext>
            </a:extLst>
          </p:cNvPr>
          <p:cNvSpPr txBox="1"/>
          <p:nvPr/>
        </p:nvSpPr>
        <p:spPr>
          <a:xfrm>
            <a:off x="1528422" y="3613666"/>
            <a:ext cx="20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Does Type Coercion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A0FEDB-25DE-36F9-B09C-4FC60A141DBF}"/>
              </a:ext>
            </a:extLst>
          </p:cNvPr>
          <p:cNvSpPr txBox="1"/>
          <p:nvPr/>
        </p:nvSpPr>
        <p:spPr>
          <a:xfrm>
            <a:off x="7295255" y="3641449"/>
            <a:ext cx="26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Does not do Type Coercion</a:t>
            </a:r>
          </a:p>
        </p:txBody>
      </p:sp>
      <p:pic>
        <p:nvPicPr>
          <p:cNvPr id="21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F4FCD8-ABFC-2C93-1494-B4B84095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90794"/>
            <a:ext cx="3479800" cy="825500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ADFD20A-B33E-D9DD-15FC-740E41DF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48" y="4683217"/>
            <a:ext cx="340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20A1-D843-53F4-819B-1D031484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4691-E9DA-2216-D4A7-FF8B6F25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8241"/>
          </a:xfrm>
        </p:spPr>
        <p:txBody>
          <a:bodyPr/>
          <a:lstStyle/>
          <a:p>
            <a:r>
              <a:rPr lang="en-US" dirty="0"/>
              <a:t>Used to write a string in a more normal way where we can insert values into it from variables.</a:t>
            </a:r>
          </a:p>
          <a:p>
            <a:endParaRPr lang="en-US" dirty="0"/>
          </a:p>
          <a:p>
            <a:r>
              <a:rPr lang="en-US" dirty="0"/>
              <a:t>Syntax :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`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${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variable/operation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}`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8A5ED9-5830-A4F1-F484-8E4E13E3F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96541"/>
            <a:ext cx="5016500" cy="9017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8C28B4-AA96-8667-D7C8-9794B950F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0" b="12588"/>
          <a:stretch/>
        </p:blipFill>
        <p:spPr>
          <a:xfrm>
            <a:off x="6477000" y="5196541"/>
            <a:ext cx="4876800" cy="901700"/>
          </a:xfrm>
          <a:prstGeom prst="rect">
            <a:avLst/>
          </a:prstGeom>
        </p:spPr>
      </p:pic>
      <p:pic>
        <p:nvPicPr>
          <p:cNvPr id="9" name="Graphic 8" descr="Document with solid fill">
            <a:hlinkClick r:id="rId4"/>
            <a:extLst>
              <a:ext uri="{FF2B5EF4-FFF2-40B4-BE49-F238E27FC236}">
                <a16:creationId xmlns:a16="http://schemas.microsoft.com/office/drawing/2014/main" id="{2AF80188-CC0A-2E5B-F1EA-9BCE8656C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3075" y="318309"/>
            <a:ext cx="441450" cy="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21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17C0-7505-4ADE-C28F-3F95FF7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A8E1-A5EB-F2EA-2F99-473F0DD52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simply reusable piece of code.</a:t>
            </a:r>
          </a:p>
          <a:p>
            <a:endParaRPr lang="en-US" dirty="0"/>
          </a:p>
          <a:p>
            <a:r>
              <a:rPr lang="en-US" dirty="0"/>
              <a:t>Syntax :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functionName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arguments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){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	   Code to Execute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dirty="0"/>
          </a:p>
          <a:p>
            <a:r>
              <a:rPr lang="en-US" dirty="0"/>
              <a:t>Callback or Function Call :  </a:t>
            </a:r>
            <a:r>
              <a:rPr lang="en-US" i="1" dirty="0" err="1"/>
              <a:t>functionName</a:t>
            </a:r>
            <a:r>
              <a:rPr lang="en-US" i="1" dirty="0"/>
              <a:t>(Values)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87D286-0322-F1B2-D943-A5DEE1F0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74" y="5070475"/>
            <a:ext cx="4991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06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24BA-8171-5828-F190-AD862A69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 vs.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54A1-CA29-6FCA-4CA2-D57F227D4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0000"/>
          </a:xfrm>
        </p:spPr>
        <p:txBody>
          <a:bodyPr/>
          <a:lstStyle/>
          <a:p>
            <a:r>
              <a:rPr lang="en-US" dirty="0"/>
              <a:t>Function Expression uses an anonymous function and stores it in a variable , which can be used to perform an operation.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007CFC3-5A2A-236C-DE70-249C39C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2376"/>
            <a:ext cx="43434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8075-F2D4-4692-3B6F-1443E3B5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10402" y="3762376"/>
            <a:ext cx="4204864" cy="1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741DA-7F2D-4CDF-19B3-EBE63192A86D}"/>
              </a:ext>
            </a:extLst>
          </p:cNvPr>
          <p:cNvSpPr txBox="1"/>
          <p:nvPr/>
        </p:nvSpPr>
        <p:spPr>
          <a:xfrm>
            <a:off x="1944063" y="5967941"/>
            <a:ext cx="213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Function Declaration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84A5D-9377-190F-2F35-89D466957168}"/>
              </a:ext>
            </a:extLst>
          </p:cNvPr>
          <p:cNvSpPr txBox="1"/>
          <p:nvPr/>
        </p:nvSpPr>
        <p:spPr>
          <a:xfrm>
            <a:off x="8228113" y="5991224"/>
            <a:ext cx="20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Function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FCC909-6763-78D5-C3FF-67CC4FD5FC6C}"/>
              </a:ext>
            </a:extLst>
          </p:cNvPr>
          <p:cNvCxnSpPr>
            <a:cxnSpLocks/>
          </p:cNvCxnSpPr>
          <p:nvPr/>
        </p:nvCxnSpPr>
        <p:spPr>
          <a:xfrm>
            <a:off x="3009900" y="5215467"/>
            <a:ext cx="0" cy="5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EAA85D-5343-55A8-6936-7C79F54ABB14}"/>
              </a:ext>
            </a:extLst>
          </p:cNvPr>
          <p:cNvCxnSpPr>
            <a:cxnSpLocks/>
          </p:cNvCxnSpPr>
          <p:nvPr/>
        </p:nvCxnSpPr>
        <p:spPr>
          <a:xfrm>
            <a:off x="9258299" y="5215467"/>
            <a:ext cx="0" cy="592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5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54FD-1240-3D8D-CCE4-9E18105A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D643-49DC-F131-1E32-1972E4AE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2908"/>
          </a:xfrm>
        </p:spPr>
        <p:txBody>
          <a:bodyPr/>
          <a:lstStyle/>
          <a:p>
            <a:r>
              <a:rPr lang="en-US" dirty="0"/>
              <a:t>Simplified way of writing a function.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EFEC-6701-726F-F811-C121C2A4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94" y="3146425"/>
            <a:ext cx="8614012" cy="8329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79AE78-8595-B456-8F70-E51E4FD3AD5A}"/>
              </a:ext>
            </a:extLst>
          </p:cNvPr>
          <p:cNvCxnSpPr>
            <a:cxnSpLocks/>
          </p:cNvCxnSpPr>
          <p:nvPr/>
        </p:nvCxnSpPr>
        <p:spPr>
          <a:xfrm>
            <a:off x="6096000" y="3776133"/>
            <a:ext cx="0" cy="1540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464DEB-52F1-7B53-666B-D5EDAB651455}"/>
              </a:ext>
            </a:extLst>
          </p:cNvPr>
          <p:cNvSpPr txBox="1"/>
          <p:nvPr/>
        </p:nvSpPr>
        <p:spPr>
          <a:xfrm>
            <a:off x="5237720" y="5455708"/>
            <a:ext cx="17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D7532-E073-6E90-B3C7-13E7C69E7786}"/>
              </a:ext>
            </a:extLst>
          </p:cNvPr>
          <p:cNvSpPr txBox="1"/>
          <p:nvPr/>
        </p:nvSpPr>
        <p:spPr>
          <a:xfrm>
            <a:off x="6722533" y="454660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400515-8F6D-02F2-164B-CFB7F8D8D40E}"/>
              </a:ext>
            </a:extLst>
          </p:cNvPr>
          <p:cNvCxnSpPr/>
          <p:nvPr/>
        </p:nvCxnSpPr>
        <p:spPr>
          <a:xfrm>
            <a:off x="7102701" y="3776133"/>
            <a:ext cx="0" cy="643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310785-D528-E523-8B9D-627F8A22CE62}"/>
              </a:ext>
            </a:extLst>
          </p:cNvPr>
          <p:cNvCxnSpPr/>
          <p:nvPr/>
        </p:nvCxnSpPr>
        <p:spPr>
          <a:xfrm>
            <a:off x="8737600" y="3776133"/>
            <a:ext cx="0" cy="1139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055200-BB76-A44C-B1C4-B0A38C66FCF7}"/>
              </a:ext>
            </a:extLst>
          </p:cNvPr>
          <p:cNvSpPr txBox="1"/>
          <p:nvPr/>
        </p:nvSpPr>
        <p:spPr>
          <a:xfrm>
            <a:off x="8043334" y="5086376"/>
            <a:ext cx="18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Statement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933CBE-75E2-066C-C9D9-DE8BA83ED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59"/>
          <a:stretch/>
        </p:blipFill>
        <p:spPr>
          <a:xfrm>
            <a:off x="7434534" y="1671374"/>
            <a:ext cx="4204864" cy="794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1CB4F6-9567-D984-1A0D-1518C388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4" y="4678572"/>
            <a:ext cx="3611033" cy="379596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1ECD8B-E497-DDC2-F7D9-7CF78A514B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13"/>
          <a:stretch/>
        </p:blipFill>
        <p:spPr>
          <a:xfrm>
            <a:off x="537634" y="5427872"/>
            <a:ext cx="3920582" cy="1054100"/>
          </a:xfrm>
          <a:prstGeom prst="rect">
            <a:avLst/>
          </a:prstGeom>
        </p:spPr>
      </p:pic>
      <p:pic>
        <p:nvPicPr>
          <p:cNvPr id="22" name="Graphic 21" descr="Document with solid fill">
            <a:hlinkClick r:id="rId6"/>
            <a:extLst>
              <a:ext uri="{FF2B5EF4-FFF2-40B4-BE49-F238E27FC236}">
                <a16:creationId xmlns:a16="http://schemas.microsoft.com/office/drawing/2014/main" id="{747AEA6A-6FE7-9ACF-34D4-877282C85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9112" y="365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154E-663E-BC3A-0D55-9480BD0A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9C48E85F-A529-4DD3-3200-A85E2ACE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8934" y="3005891"/>
            <a:ext cx="5020733" cy="241067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4AB1F-02BF-D0C4-503E-215227A11FC7}"/>
              </a:ext>
            </a:extLst>
          </p:cNvPr>
          <p:cNvSpPr txBox="1"/>
          <p:nvPr/>
        </p:nvSpPr>
        <p:spPr>
          <a:xfrm>
            <a:off x="838200" y="1677746"/>
            <a:ext cx="845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 array is a special variable, which can hold more than one value:</a:t>
            </a:r>
          </a:p>
          <a:p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Document with solid fill">
            <a:hlinkClick r:id="rId3"/>
            <a:extLst>
              <a:ext uri="{FF2B5EF4-FFF2-40B4-BE49-F238E27FC236}">
                <a16:creationId xmlns:a16="http://schemas.microsoft.com/office/drawing/2014/main" id="{9C10BEC2-6309-5DF5-7A94-5530E8FEA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365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0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49E01-18B9-0C4C-ACC6-5A5F0B807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656"/>
          <a:stretch/>
        </p:blipFill>
        <p:spPr>
          <a:xfrm>
            <a:off x="4583065" y="1420585"/>
            <a:ext cx="3025869" cy="40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1448-D7F5-2F1A-295C-AF45BE2B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Array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AEFD-86A1-0D7F-16BA-29F900EBD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/>
              <a:t>push()  : Allows you to add a new item to an existing array</a:t>
            </a:r>
          </a:p>
          <a:p>
            <a:endParaRPr lang="en-GB" sz="2000" dirty="0"/>
          </a:p>
          <a:p>
            <a:r>
              <a:rPr lang="en-GB" sz="2000" dirty="0"/>
              <a:t>pop() : Retrieves the last value from array.</a:t>
            </a:r>
          </a:p>
          <a:p>
            <a:endParaRPr lang="en-GB" sz="2000" dirty="0"/>
          </a:p>
          <a:p>
            <a:r>
              <a:rPr lang="en-GB" sz="2000" dirty="0"/>
              <a:t>splice() : Allows you to add or delete items in the array.</a:t>
            </a:r>
          </a:p>
          <a:p>
            <a:endParaRPr lang="en-GB" sz="2000" dirty="0"/>
          </a:p>
          <a:p>
            <a:r>
              <a:rPr lang="en-GB" sz="2000" dirty="0" err="1"/>
              <a:t>indexOf</a:t>
            </a:r>
            <a:r>
              <a:rPr lang="en-GB" sz="2000" dirty="0"/>
              <a:t>() : Returns the first index , where value is found.</a:t>
            </a:r>
          </a:p>
          <a:p>
            <a:endParaRPr lang="en-GB" sz="2000" dirty="0"/>
          </a:p>
          <a:p>
            <a:r>
              <a:rPr lang="en-GB" sz="2000" dirty="0" err="1"/>
              <a:t>findIndex</a:t>
            </a:r>
            <a:r>
              <a:rPr lang="en-GB" sz="2000" dirty="0"/>
              <a:t>() : Returns the first index that satisfies the condition.</a:t>
            </a:r>
          </a:p>
          <a:p>
            <a:endParaRPr lang="en-GB" sz="2000" dirty="0"/>
          </a:p>
          <a:p>
            <a:r>
              <a:rPr lang="en-GB" sz="2000" dirty="0"/>
              <a:t>filter() : Creates new array with elements that satisfy the function condition.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BB176-0F78-7C39-0C4E-B44A6989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482" y="861038"/>
            <a:ext cx="5963318" cy="333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0F4A5-8DBE-D6EC-7B36-862F4DBC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37" y="1686813"/>
            <a:ext cx="1749258" cy="499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7C365-15C2-FA2F-3AAD-039C7DED3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562" y="2468191"/>
            <a:ext cx="2248568" cy="48117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25C1659-F8AD-4777-4E86-C477C12C9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166" y="3047578"/>
            <a:ext cx="1749258" cy="520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E35E8-B664-AD88-E04E-88B85B142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536" y="3900371"/>
            <a:ext cx="3176002" cy="520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FE2127-0C93-842D-8BE1-CE7BAF629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051" y="4798165"/>
            <a:ext cx="4278229" cy="468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2339E-D5B7-506D-D5D2-B6EA7FFA2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4813" y="6034393"/>
            <a:ext cx="7010066" cy="5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3149-ABBB-F002-6F72-C6717F93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CA377-CD66-B914-DC98-6BEFAA6D7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729429" y="3890906"/>
            <a:ext cx="5983077" cy="2282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30B1F-FCDE-B81E-A8B4-D7828C505934}"/>
              </a:ext>
            </a:extLst>
          </p:cNvPr>
          <p:cNvSpPr txBox="1"/>
          <p:nvPr/>
        </p:nvSpPr>
        <p:spPr>
          <a:xfrm>
            <a:off x="406401" y="1690688"/>
            <a:ext cx="10646056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Objects are JavaScript Variables that contain more than one value .</a:t>
            </a:r>
          </a:p>
          <a:p>
            <a:pPr algn="l"/>
            <a:r>
              <a:rPr lang="en-US" sz="25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values are written as </a:t>
            </a:r>
            <a:r>
              <a:rPr lang="en-US" sz="25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key:value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pairs (name and value separated by a colon).</a:t>
            </a:r>
          </a:p>
          <a:p>
            <a:pPr algn="l"/>
            <a:br>
              <a:rPr lang="en-US" sz="25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5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phic 7" descr="Document with solid fill">
            <a:hlinkClick r:id="rId3"/>
            <a:extLst>
              <a:ext uri="{FF2B5EF4-FFF2-40B4-BE49-F238E27FC236}">
                <a16:creationId xmlns:a16="http://schemas.microsoft.com/office/drawing/2014/main" id="{358D246C-FD34-8A70-F4AE-8E6D7072F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399" y="365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3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A85B-6F03-DC3F-43EC-E3066873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C812-4309-9D0E-B430-F5274D11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ocument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M</a:t>
            </a:r>
            <a:r>
              <a:rPr lang="en-US" dirty="0"/>
              <a:t>odel</a:t>
            </a:r>
          </a:p>
          <a:p>
            <a:endParaRPr lang="en-US" dirty="0"/>
          </a:p>
          <a:p>
            <a:r>
              <a:rPr lang="en-US" dirty="0"/>
              <a:t>DOM is not a part of JavaScript</a:t>
            </a:r>
          </a:p>
          <a:p>
            <a:endParaRPr lang="en-US" dirty="0"/>
          </a:p>
          <a:p>
            <a:r>
              <a:rPr lang="en-US" dirty="0"/>
              <a:t>Part of Web API – can be used by JS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28A1222-8CD5-9DAC-C689-1C06431F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98" y="720724"/>
            <a:ext cx="4979013" cy="2401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BAF86-7DAA-C893-1266-B1EDA8A7A915}"/>
              </a:ext>
            </a:extLst>
          </p:cNvPr>
          <p:cNvSpPr txBox="1"/>
          <p:nvPr/>
        </p:nvSpPr>
        <p:spPr>
          <a:xfrm>
            <a:off x="8115301" y="4064615"/>
            <a:ext cx="301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Can Change Text, HTML Attributes</a:t>
            </a:r>
          </a:p>
          <a:p>
            <a:r>
              <a:rPr lang="en-US" sz="1600" i="1" dirty="0">
                <a:solidFill>
                  <a:schemeClr val="accent2">
                    <a:lumMod val="75000"/>
                  </a:schemeClr>
                </a:solidFill>
              </a:rPr>
              <a:t>&amp; even CSS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9338C-B3F0-9D64-67F0-0F87095E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85267"/>
            <a:ext cx="675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0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3981-6350-8B3D-3FD6-C31A3470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A499-174F-E53F-AEC7-EED14C006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748" y="1707396"/>
            <a:ext cx="10515600" cy="1974850"/>
          </a:xfrm>
        </p:spPr>
        <p:txBody>
          <a:bodyPr>
            <a:normAutofit/>
          </a:bodyPr>
          <a:lstStyle/>
          <a:p>
            <a:r>
              <a:rPr lang="en-US" sz="2000" dirty="0"/>
              <a:t>An event is nothing but some action that happens on the page</a:t>
            </a:r>
          </a:p>
          <a:p>
            <a:r>
              <a:rPr lang="en-US" sz="2000" dirty="0" err="1"/>
              <a:t>Eg</a:t>
            </a:r>
            <a:r>
              <a:rPr lang="en-US" sz="2000" dirty="0"/>
              <a:t> : Mouse Click, Mouse Hover, Key Up / Down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1B0DC-1C45-E930-4EA4-CBF468DA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4518025"/>
            <a:ext cx="65913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4E26A-A78A-9C54-12EF-0FC7D2E2280D}"/>
              </a:ext>
            </a:extLst>
          </p:cNvPr>
          <p:cNvSpPr txBox="1"/>
          <p:nvPr/>
        </p:nvSpPr>
        <p:spPr>
          <a:xfrm>
            <a:off x="5000625" y="3289418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A811B-B96A-18B9-FFB5-D1528F605804}"/>
              </a:ext>
            </a:extLst>
          </p:cNvPr>
          <p:cNvSpPr txBox="1"/>
          <p:nvPr/>
        </p:nvSpPr>
        <p:spPr>
          <a:xfrm>
            <a:off x="6043548" y="387873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Listener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E1B6F-1A38-5EC5-7934-471FE8F5692E}"/>
              </a:ext>
            </a:extLst>
          </p:cNvPr>
          <p:cNvSpPr txBox="1"/>
          <p:nvPr/>
        </p:nvSpPr>
        <p:spPr>
          <a:xfrm>
            <a:off x="7400925" y="3788846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5836C-0A7D-DFA1-9256-D953F2F0C324}"/>
              </a:ext>
            </a:extLst>
          </p:cNvPr>
          <p:cNvSpPr txBox="1"/>
          <p:nvPr/>
        </p:nvSpPr>
        <p:spPr>
          <a:xfrm>
            <a:off x="7988914" y="3190973"/>
            <a:ext cx="237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Handler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5C2C73-D8F8-F55C-74BA-8C0707AAEC1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474954" y="3658750"/>
            <a:ext cx="0" cy="944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93B2E8-8CC8-7502-0910-3164F683B458}"/>
              </a:ext>
            </a:extLst>
          </p:cNvPr>
          <p:cNvCxnSpPr>
            <a:cxnSpLocks/>
          </p:cNvCxnSpPr>
          <p:nvPr/>
        </p:nvCxnSpPr>
        <p:spPr>
          <a:xfrm flipV="1">
            <a:off x="8770604" y="3560305"/>
            <a:ext cx="0" cy="10400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1903E9-D572-8483-22D3-E9E77EFEA5A6}"/>
              </a:ext>
            </a:extLst>
          </p:cNvPr>
          <p:cNvCxnSpPr>
            <a:cxnSpLocks/>
          </p:cNvCxnSpPr>
          <p:nvPr/>
        </p:nvCxnSpPr>
        <p:spPr>
          <a:xfrm flipV="1">
            <a:off x="7763539" y="4148180"/>
            <a:ext cx="0" cy="4546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DD7CE-BFD5-69FC-E6C2-7E9BBA40B130}"/>
              </a:ext>
            </a:extLst>
          </p:cNvPr>
          <p:cNvCxnSpPr>
            <a:cxnSpLocks/>
          </p:cNvCxnSpPr>
          <p:nvPr/>
        </p:nvCxnSpPr>
        <p:spPr>
          <a:xfrm flipV="1">
            <a:off x="6508451" y="4248071"/>
            <a:ext cx="0" cy="3547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Document with solid fill">
            <a:hlinkClick r:id="rId3"/>
            <a:extLst>
              <a:ext uri="{FF2B5EF4-FFF2-40B4-BE49-F238E27FC236}">
                <a16:creationId xmlns:a16="http://schemas.microsoft.com/office/drawing/2014/main" id="{1EB029E9-C9BE-30D2-A15B-1C928A27D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365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7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24B1-E075-6883-F016-F057BE2C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That’s it Folks!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99B58-7791-3D3B-0B09-417BD67DFABC}"/>
              </a:ext>
            </a:extLst>
          </p:cNvPr>
          <p:cNvSpPr txBox="1"/>
          <p:nvPr/>
        </p:nvSpPr>
        <p:spPr>
          <a:xfrm>
            <a:off x="5522574" y="3907115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008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E8B3-BD61-67FA-04D7-0A332995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sz="2400" dirty="0"/>
              <a:t>yper</a:t>
            </a:r>
            <a:r>
              <a:rPr lang="en-US" dirty="0"/>
              <a:t> </a:t>
            </a:r>
            <a:r>
              <a:rPr lang="en-US" b="1" dirty="0"/>
              <a:t>T</a:t>
            </a:r>
            <a:r>
              <a:rPr lang="en-US" sz="2400" dirty="0"/>
              <a:t>ext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sz="2400" dirty="0"/>
              <a:t>arkup</a:t>
            </a:r>
            <a:r>
              <a:rPr lang="en-US" dirty="0"/>
              <a:t> </a:t>
            </a:r>
            <a:r>
              <a:rPr lang="en-US" b="1" dirty="0"/>
              <a:t>L</a:t>
            </a:r>
            <a:r>
              <a:rPr lang="en-US" sz="2400" dirty="0"/>
              <a:t>anguage</a:t>
            </a:r>
          </a:p>
          <a:p>
            <a:endParaRPr lang="en-US" sz="2400" dirty="0"/>
          </a:p>
          <a:p>
            <a:r>
              <a:rPr lang="en-US" sz="2400" dirty="0"/>
              <a:t>HTML is a markup Language that web-developers use to </a:t>
            </a:r>
            <a:r>
              <a:rPr lang="en-US" sz="2400" b="1" dirty="0"/>
              <a:t>structure and describe the content </a:t>
            </a:r>
            <a:r>
              <a:rPr lang="en-US" sz="2400" dirty="0"/>
              <a:t>of a webpage.</a:t>
            </a:r>
          </a:p>
          <a:p>
            <a:endParaRPr lang="en-US" sz="2400" dirty="0"/>
          </a:p>
          <a:p>
            <a:r>
              <a:rPr lang="en-US" sz="2400" dirty="0"/>
              <a:t>HTML consists of </a:t>
            </a:r>
            <a:r>
              <a:rPr lang="en-US" sz="2400" b="1" dirty="0"/>
              <a:t>elements</a:t>
            </a:r>
            <a:r>
              <a:rPr lang="en-US" sz="2400" dirty="0"/>
              <a:t> that describe different types of content : paragraphs , links, headings, images, video, etc.</a:t>
            </a:r>
          </a:p>
          <a:p>
            <a:endParaRPr lang="en-US" sz="2400" b="1" dirty="0"/>
          </a:p>
          <a:p>
            <a:r>
              <a:rPr lang="en-US" sz="2400" dirty="0"/>
              <a:t>Web browsers understand HTML and </a:t>
            </a:r>
            <a:r>
              <a:rPr lang="en-US" sz="2400" b="1" dirty="0"/>
              <a:t>render HTML code as websites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311C4C-E465-DD4C-F11E-713A0D6E79CC}"/>
              </a:ext>
            </a:extLst>
          </p:cNvPr>
          <p:cNvGrpSpPr/>
          <p:nvPr/>
        </p:nvGrpSpPr>
        <p:grpSpPr>
          <a:xfrm>
            <a:off x="8092759" y="1197915"/>
            <a:ext cx="1479069" cy="1240485"/>
            <a:chOff x="3760033" y="3429000"/>
            <a:chExt cx="2278505" cy="22785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59D3F3-CB90-D1A8-45A9-6D02249D9EAB}"/>
                </a:ext>
              </a:extLst>
            </p:cNvPr>
            <p:cNvSpPr/>
            <p:nvPr/>
          </p:nvSpPr>
          <p:spPr>
            <a:xfrm>
              <a:off x="3760033" y="3429000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F480A95E-B0B5-E597-FFBA-49407B8D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280049" y="3949016"/>
              <a:ext cx="1238471" cy="1238471"/>
            </a:xfrm>
            <a:prstGeom prst="rect">
              <a:avLst/>
            </a:prstGeom>
            <a:no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738469-2226-A085-32E5-55CA311F0081}"/>
              </a:ext>
            </a:extLst>
          </p:cNvPr>
          <p:cNvGrpSpPr/>
          <p:nvPr/>
        </p:nvGrpSpPr>
        <p:grpSpPr>
          <a:xfrm>
            <a:off x="9356571" y="1189909"/>
            <a:ext cx="1479069" cy="1240485"/>
            <a:chOff x="7947285" y="2908982"/>
            <a:chExt cx="2278505" cy="22785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D67958-2541-5198-92BE-4B8E5A77EB3E}"/>
                </a:ext>
              </a:extLst>
            </p:cNvPr>
            <p:cNvSpPr/>
            <p:nvPr/>
          </p:nvSpPr>
          <p:spPr>
            <a:xfrm>
              <a:off x="7947285" y="2908982"/>
              <a:ext cx="2278505" cy="2278505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12" name="Picture 11" descr="A picture containing text, clipart, first-aid kit, sign&#10;&#10;Description automatically generated">
              <a:extLst>
                <a:ext uri="{FF2B5EF4-FFF2-40B4-BE49-F238E27FC236}">
                  <a16:creationId xmlns:a16="http://schemas.microsoft.com/office/drawing/2014/main" id="{DB8D32F3-08AD-5048-6EF6-F2D584250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71002"/>
            <a:stretch/>
          </p:blipFill>
          <p:spPr>
            <a:xfrm>
              <a:off x="8660454" y="3475872"/>
              <a:ext cx="852166" cy="114472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95864-B27A-F352-2072-1C5469D38FE5}"/>
              </a:ext>
            </a:extLst>
          </p:cNvPr>
          <p:cNvGrpSpPr/>
          <p:nvPr/>
        </p:nvGrpSpPr>
        <p:grpSpPr>
          <a:xfrm>
            <a:off x="8678665" y="243523"/>
            <a:ext cx="1479069" cy="1240485"/>
            <a:chOff x="4586990" y="2173574"/>
            <a:chExt cx="2278505" cy="227850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380FCC-3B7C-B607-E057-B529A20724AF}"/>
                </a:ext>
              </a:extLst>
            </p:cNvPr>
            <p:cNvSpPr/>
            <p:nvPr/>
          </p:nvSpPr>
          <p:spPr>
            <a:xfrm>
              <a:off x="4586990" y="2173574"/>
              <a:ext cx="2278505" cy="227850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8596881A-66A2-C489-9C52-35AC8972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753" y="2787337"/>
              <a:ext cx="1050977" cy="10509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789FD9-C635-4E13-69A3-747F0527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05334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95AA-09C5-BCDC-03E1-DE53B995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05" y="1691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Structure of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27F5D-403A-08AD-B9C4-CF3DA80B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8318" y="1324099"/>
            <a:ext cx="9999689" cy="51687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922E23-C3F8-2A88-0F29-7D6D798D3892}"/>
              </a:ext>
            </a:extLst>
          </p:cNvPr>
          <p:cNvSpPr/>
          <p:nvPr/>
        </p:nvSpPr>
        <p:spPr>
          <a:xfrm>
            <a:off x="1543987" y="1690688"/>
            <a:ext cx="8514413" cy="433535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ED1FF-3954-101C-C953-D930DFEB1613}"/>
              </a:ext>
            </a:extLst>
          </p:cNvPr>
          <p:cNvSpPr/>
          <p:nvPr/>
        </p:nvSpPr>
        <p:spPr>
          <a:xfrm>
            <a:off x="2133600" y="2173574"/>
            <a:ext cx="4866807" cy="10643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A78D8-0285-16D0-177F-B0D999EDE61D}"/>
              </a:ext>
            </a:extLst>
          </p:cNvPr>
          <p:cNvSpPr/>
          <p:nvPr/>
        </p:nvSpPr>
        <p:spPr>
          <a:xfrm>
            <a:off x="2133599" y="3326216"/>
            <a:ext cx="7669968" cy="22076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81D58-8572-0637-A16E-482A42CC9860}"/>
              </a:ext>
            </a:extLst>
          </p:cNvPr>
          <p:cNvSpPr/>
          <p:nvPr/>
        </p:nvSpPr>
        <p:spPr>
          <a:xfrm>
            <a:off x="2848131" y="2518349"/>
            <a:ext cx="3777521" cy="4497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A8476-1B56-7DBB-A700-9809939B3F33}"/>
              </a:ext>
            </a:extLst>
          </p:cNvPr>
          <p:cNvSpPr/>
          <p:nvPr/>
        </p:nvSpPr>
        <p:spPr>
          <a:xfrm>
            <a:off x="2955561" y="3633515"/>
            <a:ext cx="4404609" cy="398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5A6534-50B9-F5D5-2259-8EAC4EBF3F64}"/>
              </a:ext>
            </a:extLst>
          </p:cNvPr>
          <p:cNvCxnSpPr>
            <a:cxnSpLocks/>
          </p:cNvCxnSpPr>
          <p:nvPr/>
        </p:nvCxnSpPr>
        <p:spPr>
          <a:xfrm>
            <a:off x="10058400" y="2008682"/>
            <a:ext cx="839449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B3C13-DBE8-CD6C-999B-B7744AA7598F}"/>
              </a:ext>
            </a:extLst>
          </p:cNvPr>
          <p:cNvCxnSpPr>
            <a:cxnSpLocks/>
          </p:cNvCxnSpPr>
          <p:nvPr/>
        </p:nvCxnSpPr>
        <p:spPr>
          <a:xfrm>
            <a:off x="7000407" y="2518349"/>
            <a:ext cx="3897442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5DC170-B480-3D52-2FEC-DD7A6169A859}"/>
              </a:ext>
            </a:extLst>
          </p:cNvPr>
          <p:cNvCxnSpPr>
            <a:cxnSpLocks/>
          </p:cNvCxnSpPr>
          <p:nvPr/>
        </p:nvCxnSpPr>
        <p:spPr>
          <a:xfrm>
            <a:off x="9803567" y="5246557"/>
            <a:ext cx="1094282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4E6B43-3031-ADF5-9A77-5EE9CC0388CA}"/>
              </a:ext>
            </a:extLst>
          </p:cNvPr>
          <p:cNvCxnSpPr>
            <a:cxnSpLocks/>
          </p:cNvCxnSpPr>
          <p:nvPr/>
        </p:nvCxnSpPr>
        <p:spPr>
          <a:xfrm>
            <a:off x="6625652" y="2859387"/>
            <a:ext cx="4392118" cy="77412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378E07-125B-C721-2087-A3C71CDD4D92}"/>
              </a:ext>
            </a:extLst>
          </p:cNvPr>
          <p:cNvCxnSpPr>
            <a:cxnSpLocks/>
          </p:cNvCxnSpPr>
          <p:nvPr/>
        </p:nvCxnSpPr>
        <p:spPr>
          <a:xfrm>
            <a:off x="7360170" y="3832934"/>
            <a:ext cx="3657600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DA0EB43-1F19-868F-E20A-05F15ED8377C}"/>
              </a:ext>
            </a:extLst>
          </p:cNvPr>
          <p:cNvSpPr txBox="1"/>
          <p:nvPr/>
        </p:nvSpPr>
        <p:spPr>
          <a:xfrm>
            <a:off x="10944069" y="1811216"/>
            <a:ext cx="117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603BD-8C91-AAD9-3B7D-B0E154328661}"/>
              </a:ext>
            </a:extLst>
          </p:cNvPr>
          <p:cNvSpPr txBox="1"/>
          <p:nvPr/>
        </p:nvSpPr>
        <p:spPr>
          <a:xfrm>
            <a:off x="10944069" y="2293495"/>
            <a:ext cx="106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 Section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EA7AD-0B77-D399-1F1D-3AF4829D61B9}"/>
              </a:ext>
            </a:extLst>
          </p:cNvPr>
          <p:cNvSpPr txBox="1"/>
          <p:nvPr/>
        </p:nvSpPr>
        <p:spPr>
          <a:xfrm>
            <a:off x="11017769" y="5096656"/>
            <a:ext cx="98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Section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125014-8B83-A3F8-20F5-5C869ED98CDB}"/>
              </a:ext>
            </a:extLst>
          </p:cNvPr>
          <p:cNvSpPr txBox="1"/>
          <p:nvPr/>
        </p:nvSpPr>
        <p:spPr>
          <a:xfrm>
            <a:off x="11001533" y="3548843"/>
            <a:ext cx="116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8816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0F6F-9CFB-F450-8231-02FD4DA8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HTML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AC68-DDFF-48A0-4FF0-1B5ABD4FC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600" dirty="0"/>
              <a:t>&lt;p&gt;  HTML is a Markup Language &lt;/p&gt;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9B62E-90CF-A09A-1D44-5849AA4A318C}"/>
              </a:ext>
            </a:extLst>
          </p:cNvPr>
          <p:cNvGrpSpPr/>
          <p:nvPr/>
        </p:nvGrpSpPr>
        <p:grpSpPr>
          <a:xfrm>
            <a:off x="3352800" y="2559417"/>
            <a:ext cx="5486400" cy="402446"/>
            <a:chOff x="838200" y="2271713"/>
            <a:chExt cx="5486400" cy="60007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2346BF-3CDC-FD13-F5D8-D29C1888D806}"/>
                </a:ext>
              </a:extLst>
            </p:cNvPr>
            <p:cNvCxnSpPr/>
            <p:nvPr/>
          </p:nvCxnSpPr>
          <p:spPr>
            <a:xfrm>
              <a:off x="838200" y="2575462"/>
              <a:ext cx="5486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DF3FF4-8F44-158E-6FF4-DD6F6B50ED3D}"/>
                </a:ext>
              </a:extLst>
            </p:cNvPr>
            <p:cNvCxnSpPr/>
            <p:nvPr/>
          </p:nvCxnSpPr>
          <p:spPr>
            <a:xfrm>
              <a:off x="838200" y="2575462"/>
              <a:ext cx="0" cy="2963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B43153-BF46-0B85-7ADB-F7F332C242F3}"/>
                </a:ext>
              </a:extLst>
            </p:cNvPr>
            <p:cNvCxnSpPr/>
            <p:nvPr/>
          </p:nvCxnSpPr>
          <p:spPr>
            <a:xfrm>
              <a:off x="6324600" y="2575462"/>
              <a:ext cx="0" cy="2963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4E7DE5-A2C4-9530-B2DD-4802E2B97980}"/>
                </a:ext>
              </a:extLst>
            </p:cNvPr>
            <p:cNvCxnSpPr/>
            <p:nvPr/>
          </p:nvCxnSpPr>
          <p:spPr>
            <a:xfrm>
              <a:off x="3581400" y="2271713"/>
              <a:ext cx="0" cy="3037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4CA974-4011-1EED-B32B-ABDD6E0FF5EA}"/>
              </a:ext>
            </a:extLst>
          </p:cNvPr>
          <p:cNvSpPr txBox="1"/>
          <p:nvPr/>
        </p:nvSpPr>
        <p:spPr>
          <a:xfrm>
            <a:off x="5503069" y="2211567"/>
            <a:ext cx="118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Element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CE81A-2E88-F489-169F-6F05E6174D35}"/>
              </a:ext>
            </a:extLst>
          </p:cNvPr>
          <p:cNvCxnSpPr>
            <a:cxnSpLocks/>
          </p:cNvCxnSpPr>
          <p:nvPr/>
        </p:nvCxnSpPr>
        <p:spPr>
          <a:xfrm flipH="1">
            <a:off x="2428876" y="3345909"/>
            <a:ext cx="1359810" cy="13628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A84A42-ED38-1978-0C06-895402F8ED88}"/>
              </a:ext>
            </a:extLst>
          </p:cNvPr>
          <p:cNvGrpSpPr/>
          <p:nvPr/>
        </p:nvGrpSpPr>
        <p:grpSpPr>
          <a:xfrm>
            <a:off x="3531511" y="3136363"/>
            <a:ext cx="514350" cy="185737"/>
            <a:chOff x="2943226" y="3214688"/>
            <a:chExt cx="514350" cy="18573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705A8-87C4-D97B-778A-0E66C6076435}"/>
                </a:ext>
              </a:extLst>
            </p:cNvPr>
            <p:cNvCxnSpPr/>
            <p:nvPr/>
          </p:nvCxnSpPr>
          <p:spPr>
            <a:xfrm>
              <a:off x="2943226" y="3400425"/>
              <a:ext cx="5143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035A1D-430B-5E7E-1EA8-D1FFE7EE9B1E}"/>
                </a:ext>
              </a:extLst>
            </p:cNvPr>
            <p:cNvCxnSpPr/>
            <p:nvPr/>
          </p:nvCxnSpPr>
          <p:spPr>
            <a:xfrm flipV="1">
              <a:off x="3457576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40FFD9-33D2-C66B-D096-13B41CC27FE0}"/>
                </a:ext>
              </a:extLst>
            </p:cNvPr>
            <p:cNvCxnSpPr/>
            <p:nvPr/>
          </p:nvCxnSpPr>
          <p:spPr>
            <a:xfrm flipV="1">
              <a:off x="2946658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15A9CB-5722-4942-9835-DACCED4A85AE}"/>
              </a:ext>
            </a:extLst>
          </p:cNvPr>
          <p:cNvGrpSpPr/>
          <p:nvPr/>
        </p:nvGrpSpPr>
        <p:grpSpPr>
          <a:xfrm>
            <a:off x="8087791" y="3160172"/>
            <a:ext cx="514350" cy="185737"/>
            <a:chOff x="2943226" y="3214688"/>
            <a:chExt cx="514350" cy="18573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4D5FB6-EBFA-70CB-EFC4-904C0CB7FF6D}"/>
                </a:ext>
              </a:extLst>
            </p:cNvPr>
            <p:cNvCxnSpPr/>
            <p:nvPr/>
          </p:nvCxnSpPr>
          <p:spPr>
            <a:xfrm>
              <a:off x="2943226" y="3400425"/>
              <a:ext cx="5143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5BFB6B-C616-C462-21EA-6AC30E38EB53}"/>
                </a:ext>
              </a:extLst>
            </p:cNvPr>
            <p:cNvCxnSpPr/>
            <p:nvPr/>
          </p:nvCxnSpPr>
          <p:spPr>
            <a:xfrm flipV="1">
              <a:off x="3457576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80711A-8E91-D0F6-C81A-DCDE3B2EBCC6}"/>
                </a:ext>
              </a:extLst>
            </p:cNvPr>
            <p:cNvCxnSpPr/>
            <p:nvPr/>
          </p:nvCxnSpPr>
          <p:spPr>
            <a:xfrm flipV="1">
              <a:off x="2946658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F5BB27-5063-3CC8-831E-28595A980288}"/>
              </a:ext>
            </a:extLst>
          </p:cNvPr>
          <p:cNvCxnSpPr>
            <a:cxnSpLocks/>
          </p:cNvCxnSpPr>
          <p:nvPr/>
        </p:nvCxnSpPr>
        <p:spPr>
          <a:xfrm>
            <a:off x="8344966" y="3378685"/>
            <a:ext cx="1418158" cy="13301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2BEB5C-80B2-82B5-7AA6-C6FB52445A62}"/>
              </a:ext>
            </a:extLst>
          </p:cNvPr>
          <p:cNvSpPr txBox="1"/>
          <p:nvPr/>
        </p:nvSpPr>
        <p:spPr>
          <a:xfrm>
            <a:off x="1237957" y="4853354"/>
            <a:ext cx="211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Opening Tag : Name of the element wrapped in &lt; and 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CC433-E200-6477-F042-77F54C5ADA35}"/>
              </a:ext>
            </a:extLst>
          </p:cNvPr>
          <p:cNvSpPr txBox="1"/>
          <p:nvPr/>
        </p:nvSpPr>
        <p:spPr>
          <a:xfrm>
            <a:off x="8758289" y="4854245"/>
            <a:ext cx="259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Closing Tag : Same as opening tag, but with a / . When Element has no content , its omitted.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E9682D-7D9B-CEDD-E9B3-1C9115FD7AF5}"/>
              </a:ext>
            </a:extLst>
          </p:cNvPr>
          <p:cNvGrpSpPr/>
          <p:nvPr/>
        </p:nvGrpSpPr>
        <p:grpSpPr>
          <a:xfrm>
            <a:off x="4100778" y="3136363"/>
            <a:ext cx="3885415" cy="196320"/>
            <a:chOff x="2943226" y="3214688"/>
            <a:chExt cx="514350" cy="18573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ABF2F6-9B50-EA7D-5DC5-B8E4E8BA9C3B}"/>
                </a:ext>
              </a:extLst>
            </p:cNvPr>
            <p:cNvCxnSpPr/>
            <p:nvPr/>
          </p:nvCxnSpPr>
          <p:spPr>
            <a:xfrm>
              <a:off x="2943226" y="3400425"/>
              <a:ext cx="5143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2EB1DF-CEC5-AB20-0E35-0527267930E5}"/>
                </a:ext>
              </a:extLst>
            </p:cNvPr>
            <p:cNvCxnSpPr/>
            <p:nvPr/>
          </p:nvCxnSpPr>
          <p:spPr>
            <a:xfrm flipV="1">
              <a:off x="3457576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2784971-0E43-1F2C-428B-B3A71FAF613A}"/>
                </a:ext>
              </a:extLst>
            </p:cNvPr>
            <p:cNvCxnSpPr/>
            <p:nvPr/>
          </p:nvCxnSpPr>
          <p:spPr>
            <a:xfrm flipV="1">
              <a:off x="2946658" y="3214688"/>
              <a:ext cx="0" cy="1857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0BE9F3-5FB4-35F0-DD97-D129C0F90158}"/>
              </a:ext>
            </a:extLst>
          </p:cNvPr>
          <p:cNvCxnSpPr>
            <a:cxnSpLocks/>
          </p:cNvCxnSpPr>
          <p:nvPr/>
        </p:nvCxnSpPr>
        <p:spPr>
          <a:xfrm>
            <a:off x="6096000" y="3378685"/>
            <a:ext cx="0" cy="13301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1438EBA-C038-A69A-BB48-D7E5C6281832}"/>
              </a:ext>
            </a:extLst>
          </p:cNvPr>
          <p:cNvSpPr txBox="1"/>
          <p:nvPr/>
        </p:nvSpPr>
        <p:spPr>
          <a:xfrm>
            <a:off x="4320549" y="4853354"/>
            <a:ext cx="3767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: Content of the element, in</a:t>
            </a:r>
          </a:p>
          <a:p>
            <a:r>
              <a:rPr lang="en-US" dirty="0"/>
              <a:t>this example text. But it might be</a:t>
            </a:r>
          </a:p>
          <a:p>
            <a:r>
              <a:rPr lang="en-US" dirty="0"/>
              <a:t>another element (child element). Some elements have no content (e.g. &lt;</a:t>
            </a:r>
            <a:r>
              <a:rPr lang="en-US" dirty="0" err="1"/>
              <a:t>img</a:t>
            </a:r>
            <a:r>
              <a:rPr lang="en-US" dirty="0"/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78449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6" grpId="0"/>
      <p:bldP spid="40" grpId="0"/>
      <p:bldP spid="41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94EC-B7E2-4AF5-3E63-4E81DA03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249E-CA09-E8D7-1BFD-8E8982361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3015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All HTML elements can have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attributes</a:t>
            </a:r>
          </a:p>
          <a:p>
            <a:endParaRPr lang="en-US" sz="2400" b="0" i="0" dirty="0">
              <a:solidFill>
                <a:srgbClr val="000000"/>
              </a:solidFill>
              <a:effectLst/>
            </a:endParaRP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Attributes provide 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additional information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about elements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i="0" dirty="0">
                <a:solidFill>
                  <a:srgbClr val="000000"/>
                </a:solidFill>
                <a:effectLst/>
              </a:rPr>
              <a:t>Examples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: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href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,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src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, name, class, id ,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etc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349A6-625A-CD15-D314-4F21A3460E69}"/>
              </a:ext>
            </a:extLst>
          </p:cNvPr>
          <p:cNvSpPr txBox="1"/>
          <p:nvPr/>
        </p:nvSpPr>
        <p:spPr>
          <a:xfrm>
            <a:off x="2491740" y="5352302"/>
            <a:ext cx="79019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&lt;p class=“title-text”&gt; Welcome to Session 1 &lt;/p&gt;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FC9821-13A5-EB13-D5A4-789A18E67C12}"/>
              </a:ext>
            </a:extLst>
          </p:cNvPr>
          <p:cNvGrpSpPr/>
          <p:nvPr/>
        </p:nvGrpSpPr>
        <p:grpSpPr>
          <a:xfrm>
            <a:off x="3048000" y="5860133"/>
            <a:ext cx="2316480" cy="406569"/>
            <a:chOff x="3048000" y="5455219"/>
            <a:chExt cx="2316480" cy="4065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F9387E-3888-660E-6916-E997A10AB5B7}"/>
                </a:ext>
              </a:extLst>
            </p:cNvPr>
            <p:cNvCxnSpPr/>
            <p:nvPr/>
          </p:nvCxnSpPr>
          <p:spPr>
            <a:xfrm>
              <a:off x="3048000" y="5455219"/>
              <a:ext cx="23164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35697B-542E-3892-C6BE-94E12E133F3C}"/>
                </a:ext>
              </a:extLst>
            </p:cNvPr>
            <p:cNvCxnSpPr>
              <a:cxnSpLocks/>
            </p:cNvCxnSpPr>
            <p:nvPr/>
          </p:nvCxnSpPr>
          <p:spPr>
            <a:xfrm>
              <a:off x="4175760" y="5455219"/>
              <a:ext cx="0" cy="406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A0886D-3FDD-C995-F10C-DE4E3CB6B946}"/>
              </a:ext>
            </a:extLst>
          </p:cNvPr>
          <p:cNvGrpSpPr/>
          <p:nvPr/>
        </p:nvGrpSpPr>
        <p:grpSpPr>
          <a:xfrm>
            <a:off x="2491740" y="5044440"/>
            <a:ext cx="3040380" cy="387122"/>
            <a:chOff x="2491740" y="5044440"/>
            <a:chExt cx="3040380" cy="387122"/>
          </a:xfrm>
        </p:grpSpPr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7E57D629-1A4E-2CD5-7624-D72B22C9FEBC}"/>
                </a:ext>
              </a:extLst>
            </p:cNvPr>
            <p:cNvSpPr/>
            <p:nvPr/>
          </p:nvSpPr>
          <p:spPr>
            <a:xfrm rot="5400000">
              <a:off x="3972299" y="3871742"/>
              <a:ext cx="79261" cy="3040380"/>
            </a:xfrm>
            <a:prstGeom prst="lef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97C2D71-6136-1F50-0CDA-0F50872DA8A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V="1">
              <a:off x="4011930" y="5044440"/>
              <a:ext cx="0" cy="3078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C25791-8FF3-D03A-A798-60A5513E3AA1}"/>
              </a:ext>
            </a:extLst>
          </p:cNvPr>
          <p:cNvSpPr txBox="1"/>
          <p:nvPr/>
        </p:nvSpPr>
        <p:spPr>
          <a:xfrm>
            <a:off x="3211830" y="4637872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Opening Tag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87279-FE1F-9894-D1A2-B8190A169779}"/>
              </a:ext>
            </a:extLst>
          </p:cNvPr>
          <p:cNvSpPr txBox="1"/>
          <p:nvPr/>
        </p:nvSpPr>
        <p:spPr>
          <a:xfrm>
            <a:off x="3375660" y="620978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40357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153-7B21-F603-5ECD-6D3F132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AB8BC7-C880-8FE8-476A-F86277B332D9}"/>
              </a:ext>
            </a:extLst>
          </p:cNvPr>
          <p:cNvCxnSpPr>
            <a:cxnSpLocks/>
          </p:cNvCxnSpPr>
          <p:nvPr/>
        </p:nvCxnSpPr>
        <p:spPr>
          <a:xfrm>
            <a:off x="6233160" y="2029166"/>
            <a:ext cx="0" cy="279966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5BE1C-A312-2BFF-D029-F7F3A0AAC30B}"/>
              </a:ext>
            </a:extLst>
          </p:cNvPr>
          <p:cNvGrpSpPr/>
          <p:nvPr/>
        </p:nvGrpSpPr>
        <p:grpSpPr>
          <a:xfrm>
            <a:off x="243841" y="2519918"/>
            <a:ext cx="5715000" cy="1818164"/>
            <a:chOff x="243841" y="2120900"/>
            <a:chExt cx="5715000" cy="1818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BE324F-42F9-0281-6F36-2DE2F069A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98"/>
            <a:stretch/>
          </p:blipFill>
          <p:spPr>
            <a:xfrm>
              <a:off x="243841" y="2120900"/>
              <a:ext cx="5715000" cy="4876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19EA1C-021E-B1EE-ACF4-217EC1CAC5C3}"/>
                </a:ext>
              </a:extLst>
            </p:cNvPr>
            <p:cNvGrpSpPr/>
            <p:nvPr/>
          </p:nvGrpSpPr>
          <p:grpSpPr>
            <a:xfrm>
              <a:off x="854074" y="2479040"/>
              <a:ext cx="2485392" cy="734060"/>
              <a:chOff x="806448" y="2506980"/>
              <a:chExt cx="2485392" cy="73406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201066F-F015-3FA3-97F8-307F790D18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48" y="2506980"/>
                <a:ext cx="2485392" cy="1270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8EF225B-F10B-D426-949A-EC08EE607C86}"/>
                  </a:ext>
                </a:extLst>
              </p:cNvPr>
              <p:cNvCxnSpPr/>
              <p:nvPr/>
            </p:nvCxnSpPr>
            <p:spPr>
              <a:xfrm>
                <a:off x="2052320" y="2519680"/>
                <a:ext cx="0" cy="72136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A5BCA5-27E1-1AEF-4E57-F67C3CAD75E6}"/>
                </a:ext>
              </a:extLst>
            </p:cNvPr>
            <p:cNvSpPr txBox="1"/>
            <p:nvPr/>
          </p:nvSpPr>
          <p:spPr>
            <a:xfrm>
              <a:off x="830580" y="3200400"/>
              <a:ext cx="246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Relative Source of Image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1AEBAC-A268-4BC7-43B2-BDF94D1528D0}"/>
                </a:ext>
              </a:extLst>
            </p:cNvPr>
            <p:cNvGrpSpPr/>
            <p:nvPr/>
          </p:nvGrpSpPr>
          <p:grpSpPr>
            <a:xfrm>
              <a:off x="3505201" y="2466340"/>
              <a:ext cx="2453640" cy="1103392"/>
              <a:chOff x="838200" y="2506980"/>
              <a:chExt cx="2453640" cy="110339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706065E-FCD4-B8F6-A29A-38312F25D29B}"/>
                  </a:ext>
                </a:extLst>
              </p:cNvPr>
              <p:cNvCxnSpPr/>
              <p:nvPr/>
            </p:nvCxnSpPr>
            <p:spPr>
              <a:xfrm>
                <a:off x="838200" y="2506980"/>
                <a:ext cx="245364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49B66-66D6-410B-5B8D-3A32EC4E7B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2319" y="2519680"/>
                <a:ext cx="1" cy="109069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53451D-FE2E-0AF9-148F-2510221D0FD1}"/>
                </a:ext>
              </a:extLst>
            </p:cNvPr>
            <p:cNvSpPr txBox="1"/>
            <p:nvPr/>
          </p:nvSpPr>
          <p:spPr>
            <a:xfrm>
              <a:off x="3956053" y="3569732"/>
              <a:ext cx="1551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Alternate 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D06E21-71AE-7098-AD47-D262900A5F9F}"/>
              </a:ext>
            </a:extLst>
          </p:cNvPr>
          <p:cNvGrpSpPr/>
          <p:nvPr/>
        </p:nvGrpSpPr>
        <p:grpSpPr>
          <a:xfrm>
            <a:off x="6748809" y="2543532"/>
            <a:ext cx="5107093" cy="1240552"/>
            <a:chOff x="6611619" y="2120900"/>
            <a:chExt cx="5107093" cy="1240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A9983C-0ADC-060F-9486-4B46145FE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619" y="2120900"/>
              <a:ext cx="5107093" cy="48768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32AD80-0F60-0AAC-1C2D-EE8C7645BA00}"/>
                </a:ext>
              </a:extLst>
            </p:cNvPr>
            <p:cNvGrpSpPr/>
            <p:nvPr/>
          </p:nvGrpSpPr>
          <p:grpSpPr>
            <a:xfrm>
              <a:off x="7010400" y="2504440"/>
              <a:ext cx="2819400" cy="534352"/>
              <a:chOff x="643887" y="2519680"/>
              <a:chExt cx="2819400" cy="534352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4458ED-F94D-0B03-B2A5-51B219C00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887" y="2519680"/>
                <a:ext cx="2819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E98ADFA-9639-1687-B1D4-EDB5189F7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2320" y="2519680"/>
                <a:ext cx="0" cy="53435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5B9D1B-CB74-00E6-E886-D937B5E57754}"/>
                </a:ext>
              </a:extLst>
            </p:cNvPr>
            <p:cNvSpPr txBox="1"/>
            <p:nvPr/>
          </p:nvSpPr>
          <p:spPr>
            <a:xfrm>
              <a:off x="7254067" y="2992120"/>
              <a:ext cx="2329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Hyperlink 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88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12208</TotalTime>
  <Words>1309</Words>
  <Application>Microsoft Macintosh PowerPoint</Application>
  <PresentationFormat>Widescreen</PresentationFormat>
  <Paragraphs>249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Verdana</vt:lpstr>
      <vt:lpstr>Office Theme</vt:lpstr>
      <vt:lpstr>SESSION 1</vt:lpstr>
      <vt:lpstr>Web Development</vt:lpstr>
      <vt:lpstr>Web Development</vt:lpstr>
      <vt:lpstr>PowerPoint Presentation</vt:lpstr>
      <vt:lpstr>HTML</vt:lpstr>
      <vt:lpstr>Structure of HTML</vt:lpstr>
      <vt:lpstr>Anatomy of a HTML Element</vt:lpstr>
      <vt:lpstr>HTML Attributes</vt:lpstr>
      <vt:lpstr>HTML Attributes</vt:lpstr>
      <vt:lpstr>HTML Tags</vt:lpstr>
      <vt:lpstr>Challenge</vt:lpstr>
      <vt:lpstr>PowerPoint Presentation</vt:lpstr>
      <vt:lpstr>CSS</vt:lpstr>
      <vt:lpstr>Selectors</vt:lpstr>
      <vt:lpstr>How to Use CSS</vt:lpstr>
      <vt:lpstr>CSS – Box Model</vt:lpstr>
      <vt:lpstr>Display</vt:lpstr>
      <vt:lpstr>Flex Layout</vt:lpstr>
      <vt:lpstr>Grid Layout</vt:lpstr>
      <vt:lpstr>Psuedo Classes</vt:lpstr>
      <vt:lpstr>Challenge</vt:lpstr>
      <vt:lpstr>PowerPoint Presentation</vt:lpstr>
      <vt:lpstr>Javascript</vt:lpstr>
      <vt:lpstr>PowerPoint Presentation</vt:lpstr>
      <vt:lpstr>Versions</vt:lpstr>
      <vt:lpstr>Datatypes</vt:lpstr>
      <vt:lpstr>Variables</vt:lpstr>
      <vt:lpstr>Operators</vt:lpstr>
      <vt:lpstr>Conditional Statements (if/else)</vt:lpstr>
      <vt:lpstr>Challenge</vt:lpstr>
      <vt:lpstr>Conditional Statements  : Ternary Operator</vt:lpstr>
      <vt:lpstr>Type Conversion and Coercion</vt:lpstr>
      <vt:lpstr>Truthy and Falsy Values</vt:lpstr>
      <vt:lpstr>Equality Operators</vt:lpstr>
      <vt:lpstr>Template Literals</vt:lpstr>
      <vt:lpstr>Functions</vt:lpstr>
      <vt:lpstr>Function Declaration vs. Expression</vt:lpstr>
      <vt:lpstr>Arrow Function</vt:lpstr>
      <vt:lpstr>Arrays</vt:lpstr>
      <vt:lpstr>Array Functions</vt:lpstr>
      <vt:lpstr>Objects</vt:lpstr>
      <vt:lpstr>DOM Manipulation</vt:lpstr>
      <vt:lpstr>Event Handling</vt:lpstr>
      <vt:lpstr>That’s it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Taha</dc:creator>
  <cp:lastModifiedBy>Taha</cp:lastModifiedBy>
  <cp:revision>38</cp:revision>
  <dcterms:created xsi:type="dcterms:W3CDTF">2022-10-17T09:14:31Z</dcterms:created>
  <dcterms:modified xsi:type="dcterms:W3CDTF">2022-12-19T07:13:41Z</dcterms:modified>
</cp:coreProperties>
</file>